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1"/>
  </p:notesMasterIdLst>
  <p:handoutMasterIdLst>
    <p:handoutMasterId r:id="rId22"/>
  </p:handoutMasterIdLst>
  <p:sldIdLst>
    <p:sldId id="354" r:id="rId2"/>
    <p:sldId id="367" r:id="rId3"/>
    <p:sldId id="357" r:id="rId4"/>
    <p:sldId id="385" r:id="rId5"/>
    <p:sldId id="370" r:id="rId6"/>
    <p:sldId id="371" r:id="rId7"/>
    <p:sldId id="360" r:id="rId8"/>
    <p:sldId id="361" r:id="rId9"/>
    <p:sldId id="384" r:id="rId10"/>
    <p:sldId id="377" r:id="rId11"/>
    <p:sldId id="362" r:id="rId12"/>
    <p:sldId id="374" r:id="rId13"/>
    <p:sldId id="373" r:id="rId14"/>
    <p:sldId id="386" r:id="rId15"/>
    <p:sldId id="365" r:id="rId16"/>
    <p:sldId id="387" r:id="rId17"/>
    <p:sldId id="382" r:id="rId18"/>
    <p:sldId id="383" r:id="rId19"/>
    <p:sldId id="355" r:id="rId20"/>
  </p:sldIdLst>
  <p:sldSz cx="9144000" cy="6858000" type="screen4x3"/>
  <p:notesSz cx="7010400" cy="92964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91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AD7"/>
    <a:srgbClr val="B1B6AF"/>
    <a:srgbClr val="B1B6B9"/>
    <a:srgbClr val="D6D3CB"/>
    <a:srgbClr val="D9D7D0"/>
    <a:srgbClr val="C6093B"/>
    <a:srgbClr val="AFAFAF"/>
    <a:srgbClr val="96227D"/>
    <a:srgbClr val="000000"/>
    <a:srgbClr val="A9053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67" autoAdjust="0"/>
    <p:restoredTop sz="95492" autoAdjust="0"/>
  </p:normalViewPr>
  <p:slideViewPr>
    <p:cSldViewPr>
      <p:cViewPr varScale="1">
        <p:scale>
          <a:sx n="100" d="100"/>
          <a:sy n="100" d="100"/>
        </p:scale>
        <p:origin x="616" y="168"/>
      </p:cViewPr>
      <p:guideLst>
        <p:guide orient="horz" pos="2160"/>
        <p:guide pos="912"/>
      </p:guideLst>
    </p:cSldViewPr>
  </p:slideViewPr>
  <p:outlineViewPr>
    <p:cViewPr>
      <p:scale>
        <a:sx n="33" d="100"/>
        <a:sy n="33" d="100"/>
      </p:scale>
      <p:origin x="0" y="0"/>
    </p:cViewPr>
  </p:outlineViewPr>
  <p:notesTextViewPr>
    <p:cViewPr>
      <p:scale>
        <a:sx n="1" d="1"/>
        <a:sy n="1" d="1"/>
      </p:scale>
      <p:origin x="0" y="0"/>
    </p:cViewPr>
  </p:notesTextViewPr>
  <p:sorterViewPr>
    <p:cViewPr>
      <p:scale>
        <a:sx n="305" d="100"/>
        <a:sy n="305" d="100"/>
      </p:scale>
      <p:origin x="0" y="0"/>
    </p:cViewPr>
  </p:sorterViewPr>
  <p:notesViewPr>
    <p:cSldViewPr>
      <p:cViewPr varScale="1">
        <p:scale>
          <a:sx n="54" d="100"/>
          <a:sy n="54" d="100"/>
        </p:scale>
        <p:origin x="2874"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364448505714722"/>
          <c:y val="0.12787133572644502"/>
          <c:w val="0.52109467422823108"/>
          <c:h val="0.80651581647472337"/>
        </c:manualLayout>
      </c:layout>
      <c:doughnutChart>
        <c:varyColors val="1"/>
        <c:ser>
          <c:idx val="0"/>
          <c:order val="0"/>
          <c:tx>
            <c:strRef>
              <c:f>Sheet1!$B$1</c:f>
              <c:strCache>
                <c:ptCount val="1"/>
                <c:pt idx="0">
                  <c:v>Fall 2020 Plan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FFA-FC46-B6E1-7C82B4BAC40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6FFA-FC46-B6E1-7C82B4BAC40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6FFA-FC46-B6E1-7C82B4BAC406}"/>
              </c:ext>
            </c:extLst>
          </c:dPt>
          <c:dLbls>
            <c:dLbl>
              <c:idx val="0"/>
              <c:layout>
                <c:manualLayout>
                  <c:x val="-8.3951102165054738E-4"/>
                  <c:y val="7.1936741454471029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569D496A-CE36-FA4E-9EA3-105739AA6B4C}" type="CATEGORYNAME">
                      <a:rPr lang="en-US" dirty="0"/>
                      <a:pPr>
                        <a:defRPr/>
                      </a:pPr>
                      <a:t>[CATEGORY NAME]</a:t>
                    </a:fld>
                    <a:r>
                      <a:rPr lang="en-US" baseline="0" dirty="0"/>
                      <a:t>
</a:t>
                    </a:r>
                    <a:fld id="{2ABB61CB-2E5A-7341-BA0B-8C8E742E8564}" type="PERCENTAGE">
                      <a:rPr lang="en-US" baseline="0" dirty="0"/>
                      <a:pPr>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63908627753433"/>
                      <c:h val="0.14170031852324824"/>
                    </c:manualLayout>
                  </c15:layout>
                  <c15:dlblFieldTable/>
                  <c15:showDataLabelsRange val="0"/>
                </c:ext>
                <c:ext xmlns:c16="http://schemas.microsoft.com/office/drawing/2014/chart" uri="{C3380CC4-5D6E-409C-BE32-E72D297353CC}">
                  <c16:uniqueId val="{00000003-6FFA-FC46-B6E1-7C82B4BAC406}"/>
                </c:ext>
              </c:extLst>
            </c:dLbl>
            <c:dLbl>
              <c:idx val="1"/>
              <c:layout>
                <c:manualLayout>
                  <c:x val="-7.8062556418956319E-17"/>
                  <c:y val="-3.1129243963807307E-3"/>
                </c:manualLayout>
              </c:layout>
              <c:tx>
                <c:rich>
                  <a:bodyPr/>
                  <a:lstStyle/>
                  <a:p>
                    <a:fld id="{569D496A-CE36-FA4E-9EA3-105739AA6B4C}" type="CATEGORYNAME">
                      <a:rPr lang="en-US" dirty="0"/>
                      <a:pPr/>
                      <a:t>[CATEGORY NAME]</a:t>
                    </a:fld>
                    <a:r>
                      <a:rPr lang="en-US" baseline="0" dirty="0"/>
                      <a:t>
</a:t>
                    </a:r>
                    <a:fld id="{2ABB61CB-2E5A-7341-BA0B-8C8E742E8564}" type="PERCENTAGE">
                      <a:rPr lang="en-US" baseline="0" dirty="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manualLayout>
                      <c:w val="0.12308029754259713"/>
                      <c:h val="0.13784029227173625"/>
                    </c:manualLayout>
                  </c15:layout>
                  <c15:dlblFieldTable/>
                  <c15:showDataLabelsRange val="0"/>
                </c:ext>
                <c:ext xmlns:c16="http://schemas.microsoft.com/office/drawing/2014/chart" uri="{C3380CC4-5D6E-409C-BE32-E72D297353CC}">
                  <c16:uniqueId val="{00000004-6FFA-FC46-B6E1-7C82B4BAC406}"/>
                </c:ext>
              </c:extLst>
            </c:dLbl>
            <c:dLbl>
              <c:idx val="2"/>
              <c:tx>
                <c:rich>
                  <a:bodyPr/>
                  <a:lstStyle/>
                  <a:p>
                    <a:fld id="{569D496A-CE36-FA4E-9EA3-105739AA6B4C}" type="CATEGORYNAME">
                      <a:rPr lang="en-US" dirty="0"/>
                      <a:pPr/>
                      <a:t>[CATEGORY NAME]</a:t>
                    </a:fld>
                    <a:r>
                      <a:rPr lang="en-US" baseline="0" dirty="0"/>
                      <a:t>
</a:t>
                    </a:r>
                    <a:fld id="{2ABB61CB-2E5A-7341-BA0B-8C8E742E8564}" type="PERCENTAGE">
                      <a:rPr lang="en-US" baseline="0" dirty="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FFA-FC46-B6E1-7C82B4BAC40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Hybrid</c:v>
                </c:pt>
                <c:pt idx="1">
                  <c:v>Primarily in Person</c:v>
                </c:pt>
                <c:pt idx="2">
                  <c:v>Fully in Person</c:v>
                </c:pt>
              </c:strCache>
            </c:strRef>
          </c:cat>
          <c:val>
            <c:numRef>
              <c:f>Sheet1!$B$2:$B$4</c:f>
              <c:numCache>
                <c:formatCode>General</c:formatCode>
                <c:ptCount val="3"/>
                <c:pt idx="0">
                  <c:v>0.49331103678929766</c:v>
                </c:pt>
                <c:pt idx="1">
                  <c:v>0.46488294314381273</c:v>
                </c:pt>
                <c:pt idx="2">
                  <c:v>4.1806020066889632E-2</c:v>
                </c:pt>
              </c:numCache>
            </c:numRef>
          </c:val>
          <c:extLst>
            <c:ext xmlns:c16="http://schemas.microsoft.com/office/drawing/2014/chart" uri="{C3380CC4-5D6E-409C-BE32-E72D297353CC}">
              <c16:uniqueId val="{00000000-6FFA-FC46-B6E1-7C82B4BAC406}"/>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28355708152332"/>
          <c:y val="0.109193789348161"/>
          <c:w val="0.52109467422823108"/>
          <c:h val="0.80651581647472337"/>
        </c:manualLayout>
      </c:layout>
      <c:doughnutChart>
        <c:varyColors val="1"/>
        <c:ser>
          <c:idx val="0"/>
          <c:order val="0"/>
          <c:tx>
            <c:strRef>
              <c:f>Sheet1!$B$1</c:f>
              <c:strCache>
                <c:ptCount val="1"/>
                <c:pt idx="0">
                  <c:v>Dashboard Provision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2D6-C44F-BC32-56D1B1E9476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2D6-C44F-BC32-56D1B1E9476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2D6-C44F-BC32-56D1B1E9476A}"/>
              </c:ext>
            </c:extLst>
          </c:dPt>
          <c:dLbls>
            <c:dLbl>
              <c:idx val="0"/>
              <c:layout>
                <c:manualLayout>
                  <c:x val="-8.3951102165054738E-4"/>
                  <c:y val="7.1936741454471029E-3"/>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569D496A-CE36-FA4E-9EA3-105739AA6B4C}" type="CATEGORYNAME">
                      <a:rPr lang="en-US" dirty="0"/>
                      <a:pPr>
                        <a:defRPr/>
                      </a:pPr>
                      <a:t>[CATEGORY NAME]</a:t>
                    </a:fld>
                    <a:r>
                      <a:rPr lang="en-US" baseline="0" dirty="0"/>
                      <a:t>
</a:t>
                    </a:r>
                    <a:fld id="{2ABB61CB-2E5A-7341-BA0B-8C8E742E8564}" type="PERCENTAGE">
                      <a:rPr lang="en-US" baseline="0" dirty="0"/>
                      <a:pPr>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63908627753433"/>
                      <c:h val="0.14170031852324824"/>
                    </c:manualLayout>
                  </c15:layout>
                  <c15:dlblFieldTable/>
                  <c15:showDataLabelsRange val="0"/>
                </c:ext>
                <c:ext xmlns:c16="http://schemas.microsoft.com/office/drawing/2014/chart" uri="{C3380CC4-5D6E-409C-BE32-E72D297353CC}">
                  <c16:uniqueId val="{00000001-12D6-C44F-BC32-56D1B1E9476A}"/>
                </c:ext>
              </c:extLst>
            </c:dLbl>
            <c:dLbl>
              <c:idx val="1"/>
              <c:layout>
                <c:manualLayout>
                  <c:x val="3.016918498857372E-3"/>
                  <c:y val="2.334693297285494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569D496A-CE36-FA4E-9EA3-105739AA6B4C}" type="CATEGORYNAME">
                      <a:rPr lang="en-US" dirty="0"/>
                      <a:pPr>
                        <a:defRPr/>
                      </a:pPr>
                      <a:t>[CATEGORY NAME]</a:t>
                    </a:fld>
                    <a:r>
                      <a:rPr lang="en-US" baseline="0" dirty="0"/>
                      <a:t>
</a:t>
                    </a:r>
                    <a:fld id="{2ABB61CB-2E5A-7341-BA0B-8C8E742E8564}" type="PERCENTAGE">
                      <a:rPr lang="en-US" baseline="0" dirty="0"/>
                      <a:pPr>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520436653421789"/>
                      <c:h val="0.12850151908259422"/>
                    </c:manualLayout>
                  </c15:layout>
                  <c15:dlblFieldTable/>
                  <c15:showDataLabelsRange val="0"/>
                </c:ext>
                <c:ext xmlns:c16="http://schemas.microsoft.com/office/drawing/2014/chart" uri="{C3380CC4-5D6E-409C-BE32-E72D297353CC}">
                  <c16:uniqueId val="{00000003-12D6-C44F-BC32-56D1B1E9476A}"/>
                </c:ext>
              </c:extLst>
            </c:dLbl>
            <c:dLbl>
              <c:idx val="2"/>
              <c:tx>
                <c:rich>
                  <a:bodyPr/>
                  <a:lstStyle/>
                  <a:p>
                    <a:fld id="{569D496A-CE36-FA4E-9EA3-105739AA6B4C}" type="CATEGORYNAME">
                      <a:rPr lang="en-US" dirty="0"/>
                      <a:pPr/>
                      <a:t>[CATEGORY NAME]</a:t>
                    </a:fld>
                    <a:r>
                      <a:rPr lang="en-US" baseline="0" dirty="0"/>
                      <a:t>
</a:t>
                    </a:r>
                    <a:fld id="{2ABB61CB-2E5A-7341-BA0B-8C8E742E8564}" type="PERCENTAGE">
                      <a:rPr lang="en-US" baseline="0" dirty="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2D6-C44F-BC32-56D1B1E9476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Dashboard</c:v>
                </c:pt>
                <c:pt idx="1">
                  <c:v>None</c:v>
                </c:pt>
              </c:strCache>
            </c:strRef>
          </c:cat>
          <c:val>
            <c:numRef>
              <c:f>Sheet1!$B$2:$B$3</c:f>
              <c:numCache>
                <c:formatCode>General</c:formatCode>
                <c:ptCount val="2"/>
                <c:pt idx="0">
                  <c:v>0.73411371237458189</c:v>
                </c:pt>
                <c:pt idx="1">
                  <c:v>0.26588628762541805</c:v>
                </c:pt>
              </c:numCache>
            </c:numRef>
          </c:val>
          <c:extLst>
            <c:ext xmlns:c16="http://schemas.microsoft.com/office/drawing/2014/chart" uri="{C3380CC4-5D6E-409C-BE32-E72D297353CC}">
              <c16:uniqueId val="{00000006-12D6-C44F-BC32-56D1B1E9476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72" cy="464184"/>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sz="quarter" idx="1"/>
          </p:nvPr>
        </p:nvSpPr>
        <p:spPr>
          <a:xfrm>
            <a:off x="3970436" y="0"/>
            <a:ext cx="3038372" cy="464184"/>
          </a:xfrm>
          <a:prstGeom prst="rect">
            <a:avLst/>
          </a:prstGeom>
        </p:spPr>
        <p:txBody>
          <a:bodyPr vert="horz" lIns="91650" tIns="45825" rIns="91650" bIns="45825" rtlCol="0"/>
          <a:lstStyle>
            <a:lvl1pPr algn="r">
              <a:defRPr sz="1200"/>
            </a:lvl1pPr>
          </a:lstStyle>
          <a:p>
            <a:fld id="{C604CD14-512E-4ED5-BC62-E538007162F6}" type="datetimeFigureOut">
              <a:rPr lang="en-US" smtClean="0"/>
              <a:t>4/29/21</a:t>
            </a:fld>
            <a:endParaRPr lang="en-US"/>
          </a:p>
        </p:txBody>
      </p:sp>
      <p:sp>
        <p:nvSpPr>
          <p:cNvPr id="4" name="Footer Placeholder 3"/>
          <p:cNvSpPr>
            <a:spLocks noGrp="1"/>
          </p:cNvSpPr>
          <p:nvPr>
            <p:ph type="ftr" sz="quarter" idx="2"/>
          </p:nvPr>
        </p:nvSpPr>
        <p:spPr>
          <a:xfrm>
            <a:off x="0" y="8830627"/>
            <a:ext cx="3038372" cy="464184"/>
          </a:xfrm>
          <a:prstGeom prst="rect">
            <a:avLst/>
          </a:prstGeom>
        </p:spPr>
        <p:txBody>
          <a:bodyPr vert="horz" lIns="91650" tIns="45825" rIns="91650" bIns="45825" rtlCol="0" anchor="b"/>
          <a:lstStyle>
            <a:lvl1pPr algn="l">
              <a:defRPr sz="1200"/>
            </a:lvl1pPr>
          </a:lstStyle>
          <a:p>
            <a:endParaRPr lang="en-US"/>
          </a:p>
        </p:txBody>
      </p:sp>
      <p:sp>
        <p:nvSpPr>
          <p:cNvPr id="5" name="Slide Number Placeholder 4"/>
          <p:cNvSpPr>
            <a:spLocks noGrp="1"/>
          </p:cNvSpPr>
          <p:nvPr>
            <p:ph type="sldNum" sz="quarter" idx="3"/>
          </p:nvPr>
        </p:nvSpPr>
        <p:spPr>
          <a:xfrm>
            <a:off x="3970436" y="8830627"/>
            <a:ext cx="3038372" cy="464184"/>
          </a:xfrm>
          <a:prstGeom prst="rect">
            <a:avLst/>
          </a:prstGeom>
        </p:spPr>
        <p:txBody>
          <a:bodyPr vert="horz" lIns="91650" tIns="45825" rIns="91650" bIns="45825" rtlCol="0" anchor="b"/>
          <a:lstStyle>
            <a:lvl1pPr algn="r">
              <a:defRPr sz="1200"/>
            </a:lvl1pPr>
          </a:lstStyle>
          <a:p>
            <a:fld id="{20639290-6861-4206-AFE3-4D55B2340891}" type="slidenum">
              <a:rPr lang="en-US" smtClean="0"/>
              <a:t>‹#›</a:t>
            </a:fld>
            <a:endParaRPr lang="en-US"/>
          </a:p>
        </p:txBody>
      </p:sp>
    </p:spTree>
    <p:extLst>
      <p:ext uri="{BB962C8B-B14F-4D97-AF65-F5344CB8AC3E}">
        <p14:creationId xmlns:p14="http://schemas.microsoft.com/office/powerpoint/2010/main" val="27366052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2" tIns="46586" rIns="93172" bIns="46586" rtlCol="0"/>
          <a:lstStyle>
            <a:lvl1pPr algn="r">
              <a:defRPr sz="1200"/>
            </a:lvl1pPr>
          </a:lstStyle>
          <a:p>
            <a:fld id="{F596556E-D92C-4943-8DC9-CB9A7CAB1341}" type="datetimeFigureOut">
              <a:rPr lang="en-US" smtClean="0"/>
              <a:t>4/29/21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200"/>
            </a:lvl1pPr>
          </a:lstStyle>
          <a:p>
            <a:fld id="{068ADE0E-12BD-4DC4-8CFC-B74AF52C7FBB}" type="slidenum">
              <a:rPr lang="en-US" smtClean="0"/>
              <a:t>‹#›</a:t>
            </a:fld>
            <a:endParaRPr lang="en-US"/>
          </a:p>
        </p:txBody>
      </p:sp>
    </p:spTree>
    <p:extLst>
      <p:ext uri="{BB962C8B-B14F-4D97-AF65-F5344CB8AC3E}">
        <p14:creationId xmlns:p14="http://schemas.microsoft.com/office/powerpoint/2010/main" val="1445954307"/>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3</a:t>
            </a:fld>
            <a:endParaRPr lang="en-US"/>
          </a:p>
        </p:txBody>
      </p:sp>
    </p:spTree>
    <p:extLst>
      <p:ext uri="{BB962C8B-B14F-4D97-AF65-F5344CB8AC3E}">
        <p14:creationId xmlns:p14="http://schemas.microsoft.com/office/powerpoint/2010/main" val="3171326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16</a:t>
            </a:fld>
            <a:endParaRPr lang="en-US"/>
          </a:p>
        </p:txBody>
      </p:sp>
    </p:spTree>
    <p:extLst>
      <p:ext uri="{BB962C8B-B14F-4D97-AF65-F5344CB8AC3E}">
        <p14:creationId xmlns:p14="http://schemas.microsoft.com/office/powerpoint/2010/main" val="62446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17</a:t>
            </a:fld>
            <a:endParaRPr lang="en-US"/>
          </a:p>
        </p:txBody>
      </p:sp>
    </p:spTree>
    <p:extLst>
      <p:ext uri="{BB962C8B-B14F-4D97-AF65-F5344CB8AC3E}">
        <p14:creationId xmlns:p14="http://schemas.microsoft.com/office/powerpoint/2010/main" val="386214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18</a:t>
            </a:fld>
            <a:endParaRPr lang="en-US"/>
          </a:p>
        </p:txBody>
      </p:sp>
    </p:spTree>
    <p:extLst>
      <p:ext uri="{BB962C8B-B14F-4D97-AF65-F5344CB8AC3E}">
        <p14:creationId xmlns:p14="http://schemas.microsoft.com/office/powerpoint/2010/main" val="255002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8</a:t>
            </a:fld>
            <a:endParaRPr lang="en-US"/>
          </a:p>
        </p:txBody>
      </p:sp>
    </p:spTree>
    <p:extLst>
      <p:ext uri="{BB962C8B-B14F-4D97-AF65-F5344CB8AC3E}">
        <p14:creationId xmlns:p14="http://schemas.microsoft.com/office/powerpoint/2010/main" val="145062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9</a:t>
            </a:fld>
            <a:endParaRPr lang="en-US"/>
          </a:p>
        </p:txBody>
      </p:sp>
    </p:spTree>
    <p:extLst>
      <p:ext uri="{BB962C8B-B14F-4D97-AF65-F5344CB8AC3E}">
        <p14:creationId xmlns:p14="http://schemas.microsoft.com/office/powerpoint/2010/main" val="229797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10</a:t>
            </a:fld>
            <a:endParaRPr lang="en-US"/>
          </a:p>
        </p:txBody>
      </p:sp>
    </p:spTree>
    <p:extLst>
      <p:ext uri="{BB962C8B-B14F-4D97-AF65-F5344CB8AC3E}">
        <p14:creationId xmlns:p14="http://schemas.microsoft.com/office/powerpoint/2010/main" val="2547159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11</a:t>
            </a:fld>
            <a:endParaRPr lang="en-US"/>
          </a:p>
        </p:txBody>
      </p:sp>
    </p:spTree>
    <p:extLst>
      <p:ext uri="{BB962C8B-B14F-4D97-AF65-F5344CB8AC3E}">
        <p14:creationId xmlns:p14="http://schemas.microsoft.com/office/powerpoint/2010/main" val="421603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12</a:t>
            </a:fld>
            <a:endParaRPr lang="en-US"/>
          </a:p>
        </p:txBody>
      </p:sp>
    </p:spTree>
    <p:extLst>
      <p:ext uri="{BB962C8B-B14F-4D97-AF65-F5344CB8AC3E}">
        <p14:creationId xmlns:p14="http://schemas.microsoft.com/office/powerpoint/2010/main" val="2753966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13</a:t>
            </a:fld>
            <a:endParaRPr lang="en-US"/>
          </a:p>
        </p:txBody>
      </p:sp>
    </p:spTree>
    <p:extLst>
      <p:ext uri="{BB962C8B-B14F-4D97-AF65-F5344CB8AC3E}">
        <p14:creationId xmlns:p14="http://schemas.microsoft.com/office/powerpoint/2010/main" val="3611133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14</a:t>
            </a:fld>
            <a:endParaRPr lang="en-US"/>
          </a:p>
        </p:txBody>
      </p:sp>
    </p:spTree>
    <p:extLst>
      <p:ext uri="{BB962C8B-B14F-4D97-AF65-F5344CB8AC3E}">
        <p14:creationId xmlns:p14="http://schemas.microsoft.com/office/powerpoint/2010/main" val="1504271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8ADE0E-12BD-4DC4-8CFC-B74AF52C7FBB}" type="slidenum">
              <a:rPr lang="en-US" smtClean="0"/>
              <a:t>15</a:t>
            </a:fld>
            <a:endParaRPr lang="en-US"/>
          </a:p>
        </p:txBody>
      </p:sp>
    </p:spTree>
    <p:extLst>
      <p:ext uri="{BB962C8B-B14F-4D97-AF65-F5344CB8AC3E}">
        <p14:creationId xmlns:p14="http://schemas.microsoft.com/office/powerpoint/2010/main" val="748996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Freeform 7"/>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71312" y="554100"/>
            <a:ext cx="2641600" cy="649323"/>
          </a:xfrm>
          <a:prstGeom prst="rect">
            <a:avLst/>
          </a:prstGeom>
        </p:spPr>
      </p:pic>
      <p:sp>
        <p:nvSpPr>
          <p:cNvPr id="2" name="Title 1"/>
          <p:cNvSpPr>
            <a:spLocks noGrp="1"/>
          </p:cNvSpPr>
          <p:nvPr>
            <p:ph type="ctrTitle" hasCustomPrompt="1"/>
          </p:nvPr>
        </p:nvSpPr>
        <p:spPr>
          <a:xfrm>
            <a:off x="685800" y="3815774"/>
            <a:ext cx="7772400" cy="646331"/>
          </a:xfrm>
        </p:spPr>
        <p:txBody>
          <a:bodyPr anchor="b">
            <a:spAutoFit/>
          </a:bodyPr>
          <a:lstStyle>
            <a:lvl1pPr algn="l">
              <a:defRPr sz="40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85800" y="4464028"/>
            <a:ext cx="7772400" cy="548483"/>
          </a:xfrm>
        </p:spPr>
        <p:txBody>
          <a:bodyPr>
            <a:sp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9" name="Text Placeholder 8"/>
          <p:cNvSpPr>
            <a:spLocks noGrp="1"/>
          </p:cNvSpPr>
          <p:nvPr>
            <p:ph type="body" sz="quarter" idx="10" hasCustomPrompt="1"/>
          </p:nvPr>
        </p:nvSpPr>
        <p:spPr>
          <a:xfrm>
            <a:off x="685800" y="5125454"/>
            <a:ext cx="7772400" cy="513346"/>
          </a:xfrm>
        </p:spPr>
        <p:txBody>
          <a:bodyPr>
            <a:spAutoFit/>
          </a:bodyPr>
          <a:lstStyle>
            <a:lvl1pPr marL="0" indent="0">
              <a:buNone/>
              <a:defRPr sz="2400">
                <a:solidFill>
                  <a:schemeClr val="accent4"/>
                </a:solidFill>
                <a:latin typeface="Garamond" panose="02020404030301010803" pitchFamily="18" charset="0"/>
              </a:defRPr>
            </a:lvl1pPr>
          </a:lstStyle>
          <a:p>
            <a:pPr lvl="0"/>
            <a:r>
              <a:rPr lang="en-US" dirty="0"/>
              <a:t>Name of Presenter</a:t>
            </a:r>
          </a:p>
        </p:txBody>
      </p:sp>
    </p:spTree>
    <p:extLst>
      <p:ext uri="{BB962C8B-B14F-4D97-AF65-F5344CB8AC3E}">
        <p14:creationId xmlns:p14="http://schemas.microsoft.com/office/powerpoint/2010/main" val="262218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586" y="304800"/>
            <a:ext cx="7886700" cy="5943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Name of Initiative</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341562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Image with Tex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0"/>
            <a:ext cx="9143999" cy="65035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a:solidFill>
            <a:schemeClr val="accent1">
              <a:alpha val="85000"/>
            </a:schemeClr>
          </a:solidFill>
        </p:spPr>
        <p:txBody>
          <a:bodyPr lIns="274320" tIns="274320" rIns="274320" bIns="274320"/>
          <a:lstStyle>
            <a:lvl1pPr marL="0" indent="0">
              <a:buNone/>
              <a:defRPr sz="14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a:t>Name of Initiative</a:t>
            </a:r>
          </a:p>
        </p:txBody>
      </p:sp>
      <p:sp>
        <p:nvSpPr>
          <p:cNvPr id="7" name="Slide Number Placeholder 6"/>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116131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Name of Initiative</a:t>
            </a:r>
          </a:p>
        </p:txBody>
      </p:sp>
      <p:sp>
        <p:nvSpPr>
          <p:cNvPr id="4" name="Slide Number Placeholder 3"/>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1592987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ooter and Background">
    <p:spTree>
      <p:nvGrpSpPr>
        <p:cNvPr id="1" name=""/>
        <p:cNvGrpSpPr/>
        <p:nvPr/>
      </p:nvGrpSpPr>
      <p:grpSpPr>
        <a:xfrm>
          <a:off x="0" y="0"/>
          <a:ext cx="0" cy="0"/>
          <a:chOff x="0" y="0"/>
          <a:chExt cx="0" cy="0"/>
        </a:xfrm>
      </p:grpSpPr>
      <p:sp>
        <p:nvSpPr>
          <p:cNvPr id="7" name="Freeform 6"/>
          <p:cNvSpPr/>
          <p:nvPr userDrawn="1"/>
        </p:nvSpPr>
        <p:spPr>
          <a:xfrm rot="10800000" flipV="1">
            <a:off x="0" y="2122400"/>
            <a:ext cx="1463201" cy="4381103"/>
          </a:xfrm>
          <a:custGeom>
            <a:avLst/>
            <a:gdLst>
              <a:gd name="connsiteX0" fmla="*/ 1463201 w 1463201"/>
              <a:gd name="connsiteY0" fmla="*/ 0 h 4381103"/>
              <a:gd name="connsiteX1" fmla="*/ 0 w 1463201"/>
              <a:gd name="connsiteY1" fmla="*/ 4381103 h 4381103"/>
              <a:gd name="connsiteX2" fmla="*/ 1463201 w 1463201"/>
              <a:gd name="connsiteY2" fmla="*/ 4381103 h 4381103"/>
            </a:gdLst>
            <a:ahLst/>
            <a:cxnLst>
              <a:cxn ang="0">
                <a:pos x="connsiteX0" y="connsiteY0"/>
              </a:cxn>
              <a:cxn ang="0">
                <a:pos x="connsiteX1" y="connsiteY1"/>
              </a:cxn>
              <a:cxn ang="0">
                <a:pos x="connsiteX2" y="connsiteY2"/>
              </a:cxn>
            </a:cxnLst>
            <a:rect l="l" t="t" r="r" b="b"/>
            <a:pathLst>
              <a:path w="1463201" h="4381103">
                <a:moveTo>
                  <a:pt x="1463201" y="0"/>
                </a:moveTo>
                <a:lnTo>
                  <a:pt x="0" y="4381103"/>
                </a:lnTo>
                <a:lnTo>
                  <a:pt x="1463201" y="4381103"/>
                </a:lnTo>
                <a:close/>
              </a:path>
            </a:pathLst>
          </a:cu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 name="Freeform 8"/>
          <p:cNvSpPr/>
          <p:nvPr userDrawn="1"/>
        </p:nvSpPr>
        <p:spPr>
          <a:xfrm rot="5400000" flipV="1">
            <a:off x="2933151" y="292651"/>
            <a:ext cx="3277705" cy="9144003"/>
          </a:xfrm>
          <a:custGeom>
            <a:avLst/>
            <a:gdLst>
              <a:gd name="connsiteX0" fmla="*/ 0 w 3277705"/>
              <a:gd name="connsiteY0" fmla="*/ 9144003 h 9144003"/>
              <a:gd name="connsiteX1" fmla="*/ 3277705 w 3277705"/>
              <a:gd name="connsiteY1" fmla="*/ 9144003 h 9144003"/>
              <a:gd name="connsiteX2" fmla="*/ 3277704 w 3277705"/>
              <a:gd name="connsiteY2" fmla="*/ 0 h 9144003"/>
              <a:gd name="connsiteX3" fmla="*/ 3053915 w 3277705"/>
              <a:gd name="connsiteY3" fmla="*/ 0 h 9144003"/>
            </a:gdLst>
            <a:ahLst/>
            <a:cxnLst>
              <a:cxn ang="0">
                <a:pos x="connsiteX0" y="connsiteY0"/>
              </a:cxn>
              <a:cxn ang="0">
                <a:pos x="connsiteX1" y="connsiteY1"/>
              </a:cxn>
              <a:cxn ang="0">
                <a:pos x="connsiteX2" y="connsiteY2"/>
              </a:cxn>
              <a:cxn ang="0">
                <a:pos x="connsiteX3" y="connsiteY3"/>
              </a:cxn>
            </a:cxnLst>
            <a:rect l="l" t="t" r="r" b="b"/>
            <a:pathLst>
              <a:path w="3277705" h="9144003">
                <a:moveTo>
                  <a:pt x="0" y="9144003"/>
                </a:moveTo>
                <a:lnTo>
                  <a:pt x="3277705" y="9144003"/>
                </a:lnTo>
                <a:lnTo>
                  <a:pt x="3277704" y="0"/>
                </a:lnTo>
                <a:lnTo>
                  <a:pt x="3053915" y="0"/>
                </a:lnTo>
                <a:close/>
              </a:path>
            </a:pathLst>
          </a:custGeom>
          <a:solidFill>
            <a:srgbClr val="0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 name="Footer Placeholder 2"/>
          <p:cNvSpPr>
            <a:spLocks noGrp="1"/>
          </p:cNvSpPr>
          <p:nvPr>
            <p:ph type="ftr" sz="quarter" idx="11"/>
          </p:nvPr>
        </p:nvSpPr>
        <p:spPr/>
        <p:txBody>
          <a:bodyPr/>
          <a:lstStyle/>
          <a:p>
            <a:r>
              <a:rPr lang="en-US"/>
              <a:t>Name of Initiative</a:t>
            </a:r>
          </a:p>
        </p:txBody>
      </p:sp>
      <p:sp>
        <p:nvSpPr>
          <p:cNvPr id="4" name="Slide Number Placeholder 3"/>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2254184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12" name="Freeform 11"/>
          <p:cNvSpPr/>
          <p:nvPr userDrawn="1"/>
        </p:nvSpPr>
        <p:spPr>
          <a:xfrm flipV="1">
            <a:off x="7570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2"/>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685800" y="3815774"/>
            <a:ext cx="7772400" cy="646331"/>
          </a:xfrm>
        </p:spPr>
        <p:txBody>
          <a:bodyPr anchor="b">
            <a:spAutoFit/>
          </a:bodyPr>
          <a:lstStyle>
            <a:lvl1pPr algn="l">
              <a:defRPr sz="40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85800" y="4464028"/>
            <a:ext cx="7772400" cy="548483"/>
          </a:xfrm>
        </p:spPr>
        <p:txBody>
          <a:bodyPr>
            <a:sp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9" name="Text Placeholder 8"/>
          <p:cNvSpPr>
            <a:spLocks noGrp="1"/>
          </p:cNvSpPr>
          <p:nvPr>
            <p:ph type="body" sz="quarter" idx="10" hasCustomPrompt="1"/>
          </p:nvPr>
        </p:nvSpPr>
        <p:spPr>
          <a:xfrm>
            <a:off x="685800" y="5125454"/>
            <a:ext cx="7772400" cy="513346"/>
          </a:xfrm>
        </p:spPr>
        <p:txBody>
          <a:bodyPr>
            <a:spAutoFit/>
          </a:bodyPr>
          <a:lstStyle>
            <a:lvl1pPr marL="0" indent="0">
              <a:buNone/>
              <a:defRPr sz="2400">
                <a:solidFill>
                  <a:schemeClr val="accent4"/>
                </a:solidFill>
                <a:latin typeface="Garamond" panose="02020404030301010803" pitchFamily="18" charset="0"/>
              </a:defRPr>
            </a:lvl1pPr>
          </a:lstStyle>
          <a:p>
            <a:pPr lvl="0"/>
            <a:r>
              <a:rPr lang="en-US" dirty="0"/>
              <a:t>Name of Presenter</a:t>
            </a: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71312" y="554100"/>
            <a:ext cx="2641600" cy="649323"/>
          </a:xfrm>
          <a:prstGeom prst="rect">
            <a:avLst/>
          </a:prstGeom>
        </p:spPr>
      </p:pic>
    </p:spTree>
    <p:extLst>
      <p:ext uri="{BB962C8B-B14F-4D97-AF65-F5344CB8AC3E}">
        <p14:creationId xmlns:p14="http://schemas.microsoft.com/office/powerpoint/2010/main" val="156224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12" name="Freeform 11"/>
          <p:cNvSpPr/>
          <p:nvPr userDrawn="1"/>
        </p:nvSpPr>
        <p:spPr>
          <a:xfrm flipV="1">
            <a:off x="7570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2"/>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685800" y="3815774"/>
            <a:ext cx="7772400" cy="646331"/>
          </a:xfrm>
        </p:spPr>
        <p:txBody>
          <a:bodyPr anchor="b">
            <a:spAutoFit/>
          </a:bodyPr>
          <a:lstStyle>
            <a:lvl1pPr algn="l">
              <a:defRPr sz="40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85800" y="4464028"/>
            <a:ext cx="7772400" cy="548483"/>
          </a:xfrm>
        </p:spPr>
        <p:txBody>
          <a:bodyPr>
            <a:spAutoFit/>
          </a:bodyPr>
          <a:lstStyle>
            <a:lvl1pPr marL="0" indent="0" algn="l">
              <a:buNone/>
              <a:defRPr sz="2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9" name="Text Placeholder 8"/>
          <p:cNvSpPr>
            <a:spLocks noGrp="1"/>
          </p:cNvSpPr>
          <p:nvPr>
            <p:ph type="body" sz="quarter" idx="10" hasCustomPrompt="1"/>
          </p:nvPr>
        </p:nvSpPr>
        <p:spPr>
          <a:xfrm>
            <a:off x="685800" y="5125454"/>
            <a:ext cx="7772400" cy="513346"/>
          </a:xfrm>
        </p:spPr>
        <p:txBody>
          <a:bodyPr>
            <a:spAutoFit/>
          </a:bodyPr>
          <a:lstStyle>
            <a:lvl1pPr marL="0" indent="0">
              <a:buNone/>
              <a:defRPr sz="2400">
                <a:solidFill>
                  <a:schemeClr val="accent4"/>
                </a:solidFill>
                <a:latin typeface="Garamond" panose="02020404030301010803" pitchFamily="18" charset="0"/>
              </a:defRPr>
            </a:lvl1pPr>
          </a:lstStyle>
          <a:p>
            <a:pPr lvl="0"/>
            <a:r>
              <a:rPr lang="en-US" dirty="0"/>
              <a:t>Name of Presenter</a:t>
            </a: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71312" y="554100"/>
            <a:ext cx="2641600" cy="649323"/>
          </a:xfrm>
          <a:prstGeom prst="rect">
            <a:avLst/>
          </a:prstGeom>
        </p:spPr>
      </p:pic>
    </p:spTree>
    <p:extLst>
      <p:ext uri="{BB962C8B-B14F-4D97-AF65-F5344CB8AC3E}">
        <p14:creationId xmlns:p14="http://schemas.microsoft.com/office/powerpoint/2010/main" val="337281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Name of Initiative</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19299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Emphasi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03504"/>
            <a:ext cx="9144000" cy="384735"/>
          </a:xfrm>
          <a:prstGeom prst="rect">
            <a:avLst/>
          </a:prstGeom>
          <a:solidFill>
            <a:srgbClr val="003D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2C77"/>
              </a:solidFill>
            </a:endParaRPr>
          </a:p>
        </p:txBody>
      </p:sp>
      <p:sp>
        <p:nvSpPr>
          <p:cNvPr id="8" name="Freeform 7"/>
          <p:cNvSpPr/>
          <p:nvPr userDrawn="1"/>
        </p:nvSpPr>
        <p:spPr>
          <a:xfrm>
            <a:off x="0" y="6503504"/>
            <a:ext cx="1600200" cy="384735"/>
          </a:xfrm>
          <a:custGeom>
            <a:avLst/>
            <a:gdLst>
              <a:gd name="connsiteX0" fmla="*/ 0 w 1600200"/>
              <a:gd name="connsiteY0" fmla="*/ 0 h 384735"/>
              <a:gd name="connsiteX1" fmla="*/ 1472137 w 1600200"/>
              <a:gd name="connsiteY1" fmla="*/ 0 h 384735"/>
              <a:gd name="connsiteX2" fmla="*/ 1600200 w 1600200"/>
              <a:gd name="connsiteY2" fmla="*/ 384735 h 384735"/>
              <a:gd name="connsiteX3" fmla="*/ 0 w 1600200"/>
              <a:gd name="connsiteY3" fmla="*/ 384735 h 384735"/>
            </a:gdLst>
            <a:ahLst/>
            <a:cxnLst>
              <a:cxn ang="0">
                <a:pos x="connsiteX0" y="connsiteY0"/>
              </a:cxn>
              <a:cxn ang="0">
                <a:pos x="connsiteX1" y="connsiteY1"/>
              </a:cxn>
              <a:cxn ang="0">
                <a:pos x="connsiteX2" y="connsiteY2"/>
              </a:cxn>
              <a:cxn ang="0">
                <a:pos x="connsiteX3" y="connsiteY3"/>
              </a:cxn>
            </a:cxnLst>
            <a:rect l="l" t="t" r="r" b="b"/>
            <a:pathLst>
              <a:path w="1600200" h="384735">
                <a:moveTo>
                  <a:pt x="0" y="0"/>
                </a:moveTo>
                <a:lnTo>
                  <a:pt x="1472137" y="0"/>
                </a:lnTo>
                <a:lnTo>
                  <a:pt x="1600200" y="384735"/>
                </a:lnTo>
                <a:lnTo>
                  <a:pt x="0" y="384735"/>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p:cNvSpPr>
            <a:spLocks noGrp="1"/>
          </p:cNvSpPr>
          <p:nvPr>
            <p:ph type="ftr" sz="quarter" idx="11"/>
          </p:nvPr>
        </p:nvSpPr>
        <p:spPr/>
        <p:txBody>
          <a:bodyPr/>
          <a:lstStyle/>
          <a:p>
            <a:r>
              <a:rPr lang="en-US" dirty="0"/>
              <a:t>Name of Initiative</a:t>
            </a:r>
          </a:p>
        </p:txBody>
      </p:sp>
      <p:sp>
        <p:nvSpPr>
          <p:cNvPr id="6" name="Slide Number Placeholder 5"/>
          <p:cNvSpPr>
            <a:spLocks noGrp="1"/>
          </p:cNvSpPr>
          <p:nvPr>
            <p:ph type="sldNum" sz="quarter" idx="12"/>
          </p:nvPr>
        </p:nvSpPr>
        <p:spPr/>
        <p:txBody>
          <a:bodyPr/>
          <a:lstStyle/>
          <a:p>
            <a:fld id="{68EE525B-90CE-4B14-91B6-1BFA233CFAA5}" type="slidenum">
              <a:rPr lang="en-US" smtClean="0"/>
              <a:t>‹#›</a:t>
            </a:fld>
            <a:endParaRPr lang="en-US"/>
          </a:p>
        </p:txBody>
      </p:sp>
      <p:pic>
        <p:nvPicPr>
          <p:cNvPr id="10" name="Picture 9"/>
          <p:cNvPicPr>
            <a:picLocks noChangeAspect="1"/>
          </p:cNvPicPr>
          <p:nvPr userDrawn="1"/>
        </p:nvPicPr>
        <p:blipFill>
          <a:blip r:embed="rId2"/>
          <a:stretch>
            <a:fillRect/>
          </a:stretch>
        </p:blipFill>
        <p:spPr>
          <a:xfrm>
            <a:off x="152402" y="6595711"/>
            <a:ext cx="914444" cy="173098"/>
          </a:xfrm>
          <a:prstGeom prst="rect">
            <a:avLst/>
          </a:prstGeom>
        </p:spPr>
      </p:pic>
    </p:spTree>
    <p:extLst>
      <p:ext uri="{BB962C8B-B14F-4D97-AF65-F5344CB8AC3E}">
        <p14:creationId xmlns:p14="http://schemas.microsoft.com/office/powerpoint/2010/main" val="15503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6245" y="1709739"/>
            <a:ext cx="7886700" cy="2852737"/>
          </a:xfr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86245" y="4724400"/>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Freeform 9"/>
          <p:cNvSpPr/>
          <p:nvPr userDrawn="1"/>
        </p:nvSpPr>
        <p:spPr>
          <a:xfrm flipV="1">
            <a:off x="7570986" y="0"/>
            <a:ext cx="1573014" cy="4709905"/>
          </a:xfrm>
          <a:custGeom>
            <a:avLst/>
            <a:gdLst>
              <a:gd name="connsiteX0" fmla="*/ 0 w 1573014"/>
              <a:gd name="connsiteY0" fmla="*/ 4709905 h 4709905"/>
              <a:gd name="connsiteX1" fmla="*/ 1573014 w 1573014"/>
              <a:gd name="connsiteY1" fmla="*/ 4709905 h 4709905"/>
              <a:gd name="connsiteX2" fmla="*/ 1573014 w 1573014"/>
              <a:gd name="connsiteY2" fmla="*/ 0 h 4709905"/>
            </a:gdLst>
            <a:ahLst/>
            <a:cxnLst>
              <a:cxn ang="0">
                <a:pos x="connsiteX0" y="connsiteY0"/>
              </a:cxn>
              <a:cxn ang="0">
                <a:pos x="connsiteX1" y="connsiteY1"/>
              </a:cxn>
              <a:cxn ang="0">
                <a:pos x="connsiteX2" y="connsiteY2"/>
              </a:cxn>
            </a:cxnLst>
            <a:rect l="l" t="t" r="r" b="b"/>
            <a:pathLst>
              <a:path w="1573014" h="4709905">
                <a:moveTo>
                  <a:pt x="0" y="4709905"/>
                </a:moveTo>
                <a:lnTo>
                  <a:pt x="1573014" y="4709905"/>
                </a:lnTo>
                <a:lnTo>
                  <a:pt x="1573014"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userDrawn="1"/>
        </p:nvSpPr>
        <p:spPr>
          <a:xfrm rot="16200000" flipV="1">
            <a:off x="2646492" y="-2665075"/>
            <a:ext cx="3813850" cy="9144001"/>
          </a:xfrm>
          <a:custGeom>
            <a:avLst/>
            <a:gdLst>
              <a:gd name="connsiteX0" fmla="*/ 3813850 w 3813850"/>
              <a:gd name="connsiteY0" fmla="*/ 9144001 h 9144001"/>
              <a:gd name="connsiteX1" fmla="*/ 3813850 w 3813850"/>
              <a:gd name="connsiteY1" fmla="*/ 0 h 9144001"/>
              <a:gd name="connsiteX2" fmla="*/ 3053915 w 3813850"/>
              <a:gd name="connsiteY2" fmla="*/ 0 h 9144001"/>
              <a:gd name="connsiteX3" fmla="*/ 0 w 3813850"/>
              <a:gd name="connsiteY3" fmla="*/ 9144001 h 9144001"/>
            </a:gdLst>
            <a:ahLst/>
            <a:cxnLst>
              <a:cxn ang="0">
                <a:pos x="connsiteX0" y="connsiteY0"/>
              </a:cxn>
              <a:cxn ang="0">
                <a:pos x="connsiteX1" y="connsiteY1"/>
              </a:cxn>
              <a:cxn ang="0">
                <a:pos x="connsiteX2" y="connsiteY2"/>
              </a:cxn>
              <a:cxn ang="0">
                <a:pos x="connsiteX3" y="connsiteY3"/>
              </a:cxn>
            </a:cxnLst>
            <a:rect l="l" t="t" r="r" b="b"/>
            <a:pathLst>
              <a:path w="3813850" h="9144001">
                <a:moveTo>
                  <a:pt x="3813850" y="9144001"/>
                </a:moveTo>
                <a:lnTo>
                  <a:pt x="3813850" y="0"/>
                </a:lnTo>
                <a:lnTo>
                  <a:pt x="3053915" y="0"/>
                </a:lnTo>
                <a:lnTo>
                  <a:pt x="0" y="9144001"/>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3466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normAutofit/>
          </a:bodyPr>
          <a:lstStyle>
            <a:lvl1pPr marL="0" indent="0">
              <a:buNone/>
              <a:defRPr sz="1400" b="0" cap="all"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normAutofit/>
          </a:bodyPr>
          <a:lstStyle>
            <a:lvl1pPr marL="0" indent="0">
              <a:buNone/>
              <a:defRPr sz="1400" b="0" cap="all"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Name of Initiative</a:t>
            </a:r>
          </a:p>
        </p:txBody>
      </p:sp>
      <p:sp>
        <p:nvSpPr>
          <p:cNvPr id="9" name="Slide Number Placeholder 8"/>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3001239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3000"/>
            </a:lvl1pPr>
          </a:lstStyle>
          <a:p>
            <a:r>
              <a:rPr lang="en-US" dirty="0"/>
              <a:t>Click to edit Master title style</a:t>
            </a:r>
          </a:p>
        </p:txBody>
      </p:sp>
      <p:sp>
        <p:nvSpPr>
          <p:cNvPr id="3" name="Content Placeholder 2"/>
          <p:cNvSpPr>
            <a:spLocks noGrp="1"/>
          </p:cNvSpPr>
          <p:nvPr>
            <p:ph idx="1"/>
          </p:nvPr>
        </p:nvSpPr>
        <p:spPr>
          <a:xfrm>
            <a:off x="3887391" y="987426"/>
            <a:ext cx="4629150" cy="2289473"/>
          </a:xfrm>
        </p:spPr>
        <p:txBody>
          <a:bodyPr/>
          <a:lstStyle>
            <a:lvl1pPr>
              <a:defRPr sz="24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a:t>Name of Initiative</a:t>
            </a:r>
          </a:p>
        </p:txBody>
      </p:sp>
      <p:sp>
        <p:nvSpPr>
          <p:cNvPr id="7" name="Slide Number Placeholder 6"/>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237754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Name of Initiative</a:t>
            </a:r>
          </a:p>
        </p:txBody>
      </p:sp>
      <p:sp>
        <p:nvSpPr>
          <p:cNvPr id="5" name="Slide Number Placeholder 4"/>
          <p:cNvSpPr>
            <a:spLocks noGrp="1"/>
          </p:cNvSpPr>
          <p:nvPr>
            <p:ph type="sldNum" sz="quarter" idx="12"/>
          </p:nvPr>
        </p:nvSpPr>
        <p:spPr/>
        <p:txBody>
          <a:bodyPr/>
          <a:lstStyle/>
          <a:p>
            <a:fld id="{68EE525B-90CE-4B14-91B6-1BFA233CFAA5}" type="slidenum">
              <a:rPr lang="en-US" smtClean="0"/>
              <a:t>‹#›</a:t>
            </a:fld>
            <a:endParaRPr lang="en-US"/>
          </a:p>
        </p:txBody>
      </p:sp>
    </p:spTree>
    <p:extLst>
      <p:ext uri="{BB962C8B-B14F-4D97-AF65-F5344CB8AC3E}">
        <p14:creationId xmlns:p14="http://schemas.microsoft.com/office/powerpoint/2010/main" val="344715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03504"/>
            <a:ext cx="9144000" cy="38473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02C77"/>
              </a:solidFill>
            </a:endParaRPr>
          </a:p>
        </p:txBody>
      </p:sp>
      <p:sp>
        <p:nvSpPr>
          <p:cNvPr id="10" name="Freeform 9"/>
          <p:cNvSpPr/>
          <p:nvPr userDrawn="1"/>
        </p:nvSpPr>
        <p:spPr>
          <a:xfrm>
            <a:off x="0" y="6503504"/>
            <a:ext cx="1600200" cy="384735"/>
          </a:xfrm>
          <a:custGeom>
            <a:avLst/>
            <a:gdLst>
              <a:gd name="connsiteX0" fmla="*/ 0 w 1600200"/>
              <a:gd name="connsiteY0" fmla="*/ 0 h 384735"/>
              <a:gd name="connsiteX1" fmla="*/ 1472137 w 1600200"/>
              <a:gd name="connsiteY1" fmla="*/ 0 h 384735"/>
              <a:gd name="connsiteX2" fmla="*/ 1600200 w 1600200"/>
              <a:gd name="connsiteY2" fmla="*/ 384735 h 384735"/>
              <a:gd name="connsiteX3" fmla="*/ 0 w 1600200"/>
              <a:gd name="connsiteY3" fmla="*/ 384735 h 384735"/>
            </a:gdLst>
            <a:ahLst/>
            <a:cxnLst>
              <a:cxn ang="0">
                <a:pos x="connsiteX0" y="connsiteY0"/>
              </a:cxn>
              <a:cxn ang="0">
                <a:pos x="connsiteX1" y="connsiteY1"/>
              </a:cxn>
              <a:cxn ang="0">
                <a:pos x="connsiteX2" y="connsiteY2"/>
              </a:cxn>
              <a:cxn ang="0">
                <a:pos x="connsiteX3" y="connsiteY3"/>
              </a:cxn>
            </a:cxnLst>
            <a:rect l="l" t="t" r="r" b="b"/>
            <a:pathLst>
              <a:path w="1600200" h="384735">
                <a:moveTo>
                  <a:pt x="0" y="0"/>
                </a:moveTo>
                <a:lnTo>
                  <a:pt x="1472137" y="0"/>
                </a:lnTo>
                <a:lnTo>
                  <a:pt x="1600200" y="384735"/>
                </a:lnTo>
                <a:lnTo>
                  <a:pt x="0" y="384735"/>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Placeholder 1"/>
          <p:cNvSpPr>
            <a:spLocks noGrp="1"/>
          </p:cNvSpPr>
          <p:nvPr>
            <p:ph type="title"/>
          </p:nvPr>
        </p:nvSpPr>
        <p:spPr>
          <a:xfrm>
            <a:off x="422586" y="365126"/>
            <a:ext cx="7886700" cy="507831"/>
          </a:xfrm>
          <a:prstGeom prst="rect">
            <a:avLst/>
          </a:prstGeom>
        </p:spPr>
        <p:txBody>
          <a:bodyPr vert="horz" lIns="0" tIns="45720" rIns="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22586" y="1329999"/>
            <a:ext cx="7886700" cy="2289473"/>
          </a:xfrm>
          <a:prstGeom prst="rect">
            <a:avLst/>
          </a:prstGeom>
        </p:spPr>
        <p:txBody>
          <a:bodyPr vert="horz" lIns="0" tIns="45720" rIns="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5915025" y="6512013"/>
            <a:ext cx="3086100" cy="365125"/>
          </a:xfrm>
          <a:prstGeom prst="rect">
            <a:avLst/>
          </a:prstGeom>
        </p:spPr>
        <p:txBody>
          <a:bodyPr vert="horz" lIns="91440" tIns="45720" rIns="91440" bIns="45720" rtlCol="0" anchor="ctr"/>
          <a:lstStyle>
            <a:lvl1pPr algn="r">
              <a:defRPr sz="1000">
                <a:solidFill>
                  <a:srgbClr val="AFAFAF"/>
                </a:solidFill>
              </a:defRPr>
            </a:lvl1pPr>
          </a:lstStyle>
          <a:p>
            <a:r>
              <a:rPr lang="en-US" dirty="0"/>
              <a:t>Name of Initiative</a:t>
            </a:r>
          </a:p>
        </p:txBody>
      </p:sp>
      <p:sp>
        <p:nvSpPr>
          <p:cNvPr id="6" name="Slide Number Placeholder 5"/>
          <p:cNvSpPr>
            <a:spLocks noGrp="1"/>
          </p:cNvSpPr>
          <p:nvPr>
            <p:ph type="sldNum" sz="quarter" idx="4"/>
          </p:nvPr>
        </p:nvSpPr>
        <p:spPr>
          <a:xfrm>
            <a:off x="6943725" y="6138379"/>
            <a:ext cx="2057400" cy="365125"/>
          </a:xfrm>
          <a:prstGeom prst="rect">
            <a:avLst/>
          </a:prstGeom>
        </p:spPr>
        <p:txBody>
          <a:bodyPr vert="horz" lIns="91440" tIns="45720" rIns="91440" bIns="45720" rtlCol="0" anchor="ctr"/>
          <a:lstStyle>
            <a:lvl1pPr algn="r">
              <a:defRPr sz="1000" b="1">
                <a:solidFill>
                  <a:schemeClr val="tx1">
                    <a:tint val="75000"/>
                  </a:schemeClr>
                </a:solidFill>
              </a:defRPr>
            </a:lvl1pPr>
          </a:lstStyle>
          <a:p>
            <a:fld id="{68EE525B-90CE-4B14-91B6-1BFA233CFAA5}" type="slidenum">
              <a:rPr lang="en-US" smtClean="0"/>
              <a:pPr/>
              <a:t>‹#›</a:t>
            </a:fld>
            <a:endParaRPr lang="en-US" dirty="0"/>
          </a:p>
        </p:txBody>
      </p:sp>
      <p:pic>
        <p:nvPicPr>
          <p:cNvPr id="9" name="Picture 8"/>
          <p:cNvPicPr>
            <a:picLocks noChangeAspect="1"/>
          </p:cNvPicPr>
          <p:nvPr userDrawn="1"/>
        </p:nvPicPr>
        <p:blipFill>
          <a:blip r:embed="rId15"/>
          <a:stretch>
            <a:fillRect/>
          </a:stretch>
        </p:blipFill>
        <p:spPr>
          <a:xfrm>
            <a:off x="152402" y="6595711"/>
            <a:ext cx="914444" cy="173098"/>
          </a:xfrm>
          <a:prstGeom prst="rect">
            <a:avLst/>
          </a:prstGeom>
        </p:spPr>
      </p:pic>
    </p:spTree>
    <p:extLst>
      <p:ext uri="{BB962C8B-B14F-4D97-AF65-F5344CB8AC3E}">
        <p14:creationId xmlns:p14="http://schemas.microsoft.com/office/powerpoint/2010/main" val="1704133538"/>
      </p:ext>
    </p:extLst>
  </p:cSld>
  <p:clrMap bg1="lt1" tx1="dk1" bg2="lt2" tx2="dk2" accent1="accent1" accent2="accent2" accent3="accent3" accent4="accent4" accent5="accent5" accent6="accent6" hlink="hlink" folHlink="folHlink"/>
  <p:sldLayoutIdLst>
    <p:sldLayoutId id="2147483706" r:id="rId1"/>
    <p:sldLayoutId id="2147483719" r:id="rId2"/>
    <p:sldLayoutId id="2147483720" r:id="rId3"/>
    <p:sldLayoutId id="2147483707" r:id="rId4"/>
    <p:sldLayoutId id="2147483708" r:id="rId5"/>
    <p:sldLayoutId id="2147483709" r:id="rId6"/>
    <p:sldLayoutId id="2147483710" r:id="rId7"/>
    <p:sldLayoutId id="2147483713" r:id="rId8"/>
    <p:sldLayoutId id="2147483711" r:id="rId9"/>
    <p:sldLayoutId id="2147483718" r:id="rId10"/>
    <p:sldLayoutId id="2147483714" r:id="rId11"/>
    <p:sldLayoutId id="2147483712" r:id="rId12"/>
    <p:sldLayoutId id="2147483717" r:id="rId13"/>
  </p:sldLayoutIdLst>
  <p:hf hdr="0" dt="0"/>
  <p:txStyles>
    <p:title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p:titleStyle>
    <p:body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coronavirus.upenn.edu/content/dashboard"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hyperlink" Target="https://coronavirus.upenn.edu/content/dashboard"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olumbusstate.edu/covid/self-report-tracking.php"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07779"/>
            <a:ext cx="6934200" cy="1754326"/>
          </a:xfrm>
        </p:spPr>
        <p:txBody>
          <a:bodyPr/>
          <a:lstStyle/>
          <a:p>
            <a:r>
              <a:rPr lang="en-US" dirty="0"/>
              <a:t>Impact of Universities’ Online Covid-19 Dashboards on County Covid Cases</a:t>
            </a:r>
          </a:p>
        </p:txBody>
      </p:sp>
      <p:sp>
        <p:nvSpPr>
          <p:cNvPr id="3" name="Subtitle 2"/>
          <p:cNvSpPr>
            <a:spLocks noGrp="1"/>
          </p:cNvSpPr>
          <p:nvPr>
            <p:ph type="subTitle" idx="1"/>
          </p:nvPr>
        </p:nvSpPr>
        <p:spPr>
          <a:xfrm>
            <a:off x="685800" y="4464028"/>
            <a:ext cx="7772400" cy="510396"/>
          </a:xfrm>
        </p:spPr>
        <p:txBody>
          <a:bodyPr/>
          <a:lstStyle/>
          <a:p>
            <a:r>
              <a:rPr lang="en-US" dirty="0"/>
              <a:t>Alex Coble &amp; Joe Moran</a:t>
            </a:r>
          </a:p>
        </p:txBody>
      </p:sp>
      <p:sp>
        <p:nvSpPr>
          <p:cNvPr id="4" name="Text Placeholder 3"/>
          <p:cNvSpPr>
            <a:spLocks noGrp="1"/>
          </p:cNvSpPr>
          <p:nvPr>
            <p:ph type="body" sz="quarter" idx="10"/>
          </p:nvPr>
        </p:nvSpPr>
        <p:spPr/>
        <p:txBody>
          <a:bodyPr/>
          <a:lstStyle/>
          <a:p>
            <a:r>
              <a:rPr lang="en-US" dirty="0"/>
              <a:t>STAT 571 | Data Science Live | April 30, 2021</a:t>
            </a:r>
          </a:p>
        </p:txBody>
      </p:sp>
    </p:spTree>
    <p:extLst>
      <p:ext uri="{BB962C8B-B14F-4D97-AF65-F5344CB8AC3E}">
        <p14:creationId xmlns:p14="http://schemas.microsoft.com/office/powerpoint/2010/main" val="3709775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4964" y="358350"/>
            <a:ext cx="3002280" cy="507831"/>
          </a:xfrm>
        </p:spPr>
        <p:txBody>
          <a:bodyPr/>
          <a:lstStyle/>
          <a:p>
            <a:r>
              <a:rPr lang="en-US" dirty="0"/>
              <a:t>Logit Model</a:t>
            </a:r>
          </a:p>
        </p:txBody>
      </p:sp>
      <p:sp>
        <p:nvSpPr>
          <p:cNvPr id="3" name="Content Placeholder 2"/>
          <p:cNvSpPr>
            <a:spLocks noGrp="1"/>
          </p:cNvSpPr>
          <p:nvPr>
            <p:ph idx="1"/>
          </p:nvPr>
        </p:nvSpPr>
        <p:spPr>
          <a:xfrm>
            <a:off x="334195" y="1981199"/>
            <a:ext cx="5050857" cy="4236424"/>
          </a:xfrm>
        </p:spPr>
        <p:txBody>
          <a:bodyPr>
            <a:normAutofit/>
          </a:bodyPr>
          <a:lstStyle/>
          <a:p>
            <a:pPr marL="342900" indent="-342900">
              <a:buFont typeface="Arial" panose="020B0604020202020204" pitchFamily="34" charset="0"/>
              <a:buChar char="•"/>
            </a:pPr>
            <a:r>
              <a:rPr lang="en-US" sz="2000" dirty="0"/>
              <a:t>We used LASSO to produce a sparse model that identifies important factors related to a university’s decision to provide a covid dashboard.</a:t>
            </a:r>
          </a:p>
          <a:p>
            <a:pPr marL="342900" indent="-342900">
              <a:buFont typeface="Arial" panose="020B0604020202020204" pitchFamily="34" charset="0"/>
              <a:buChar char="•"/>
            </a:pPr>
            <a:r>
              <a:rPr lang="en-US" sz="2000" dirty="0"/>
              <a:t>We then use the 10 variables LASSO identified as our control variables in our subsequent tests (incl. one categorical variable not shown here).</a:t>
            </a:r>
          </a:p>
        </p:txBody>
      </p:sp>
      <p:sp>
        <p:nvSpPr>
          <p:cNvPr id="5" name="Slide Number Placeholder 4"/>
          <p:cNvSpPr>
            <a:spLocks noGrp="1"/>
          </p:cNvSpPr>
          <p:nvPr>
            <p:ph type="sldNum" sz="quarter" idx="12"/>
          </p:nvPr>
        </p:nvSpPr>
        <p:spPr/>
        <p:txBody>
          <a:bodyPr/>
          <a:lstStyle/>
          <a:p>
            <a:fld id="{68EE525B-90CE-4B14-91B6-1BFA233CFAA5}" type="slidenum">
              <a:rPr lang="en-US" smtClean="0"/>
              <a:t>10</a:t>
            </a:fld>
            <a:endParaRPr lang="en-US"/>
          </a:p>
        </p:txBody>
      </p:sp>
      <p:sp>
        <p:nvSpPr>
          <p:cNvPr id="6" name="Content Placeholder 2">
            <a:extLst>
              <a:ext uri="{FF2B5EF4-FFF2-40B4-BE49-F238E27FC236}">
                <a16:creationId xmlns:a16="http://schemas.microsoft.com/office/drawing/2014/main" id="{441A85E7-E4E9-0F46-BA85-78B3DCFEEE1B}"/>
              </a:ext>
            </a:extLst>
          </p:cNvPr>
          <p:cNvSpPr txBox="1">
            <a:spLocks/>
          </p:cNvSpPr>
          <p:nvPr/>
        </p:nvSpPr>
        <p:spPr>
          <a:xfrm>
            <a:off x="334196" y="1167381"/>
            <a:ext cx="4847404" cy="914400"/>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solidFill>
                  <a:srgbClr val="C00000"/>
                </a:solidFill>
              </a:rPr>
              <a:t>What factors influence a university’s decision to provide a covid dashboard?</a:t>
            </a:r>
          </a:p>
        </p:txBody>
      </p:sp>
      <p:pic>
        <p:nvPicPr>
          <p:cNvPr id="7" name="Picture 6" descr="Table&#10;&#10;Description automatically generated">
            <a:extLst>
              <a:ext uri="{FF2B5EF4-FFF2-40B4-BE49-F238E27FC236}">
                <a16:creationId xmlns:a16="http://schemas.microsoft.com/office/drawing/2014/main" id="{B3F08E01-F323-1046-9A3A-78A74A5C8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053" y="79244"/>
            <a:ext cx="3616072" cy="6138379"/>
          </a:xfrm>
          <a:prstGeom prst="rect">
            <a:avLst/>
          </a:prstGeom>
        </p:spPr>
      </p:pic>
      <p:sp>
        <p:nvSpPr>
          <p:cNvPr id="8" name="TextBox 7">
            <a:extLst>
              <a:ext uri="{FF2B5EF4-FFF2-40B4-BE49-F238E27FC236}">
                <a16:creationId xmlns:a16="http://schemas.microsoft.com/office/drawing/2014/main" id="{59EADD3C-4833-DB4B-B285-66BCFF4CF917}"/>
              </a:ext>
            </a:extLst>
          </p:cNvPr>
          <p:cNvSpPr txBox="1"/>
          <p:nvPr/>
        </p:nvSpPr>
        <p:spPr>
          <a:xfrm>
            <a:off x="457200" y="258323"/>
            <a:ext cx="1875604" cy="707886"/>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Exploratory analysis</a:t>
            </a:r>
          </a:p>
        </p:txBody>
      </p:sp>
      <p:grpSp>
        <p:nvGrpSpPr>
          <p:cNvPr id="4" name="Group 3">
            <a:extLst>
              <a:ext uri="{FF2B5EF4-FFF2-40B4-BE49-F238E27FC236}">
                <a16:creationId xmlns:a16="http://schemas.microsoft.com/office/drawing/2014/main" id="{9A931134-CAD5-4DEE-A453-37BD7E598FFE}"/>
              </a:ext>
            </a:extLst>
          </p:cNvPr>
          <p:cNvGrpSpPr/>
          <p:nvPr/>
        </p:nvGrpSpPr>
        <p:grpSpPr>
          <a:xfrm>
            <a:off x="334194" y="5029200"/>
            <a:ext cx="4989203" cy="1169551"/>
            <a:chOff x="334194" y="4776220"/>
            <a:chExt cx="4989203" cy="1169551"/>
          </a:xfrm>
        </p:grpSpPr>
        <p:sp>
          <p:nvSpPr>
            <p:cNvPr id="9" name="Rectangle 8">
              <a:extLst>
                <a:ext uri="{FF2B5EF4-FFF2-40B4-BE49-F238E27FC236}">
                  <a16:creationId xmlns:a16="http://schemas.microsoft.com/office/drawing/2014/main" id="{1AF7F646-D6A2-0E4A-8823-2F9A618C6D17}"/>
                </a:ext>
              </a:extLst>
            </p:cNvPr>
            <p:cNvSpPr/>
            <p:nvPr/>
          </p:nvSpPr>
          <p:spPr>
            <a:xfrm>
              <a:off x="334194" y="4776220"/>
              <a:ext cx="4542606" cy="1169551"/>
            </a:xfrm>
            <a:prstGeom prst="rect">
              <a:avLst/>
            </a:prstGeom>
            <a:solidFill>
              <a:schemeClr val="accent2"/>
            </a:solidFill>
            <a:ln>
              <a:solidFill>
                <a:schemeClr val="bg1"/>
              </a:solidFill>
            </a:ln>
          </p:spPr>
          <p:txBody>
            <a:bodyPr wrap="square">
              <a:spAutoFit/>
            </a:bodyPr>
            <a:lstStyle/>
            <a:p>
              <a:pPr algn="ctr"/>
              <a:r>
                <a:rPr lang="en-US" sz="1400" b="1" dirty="0">
                  <a:solidFill>
                    <a:schemeClr val="bg1"/>
                  </a:solidFill>
                </a:rPr>
                <a:t>Dependent variable: </a:t>
              </a:r>
              <a:r>
                <a:rPr lang="en-US" sz="1400" dirty="0">
                  <a:solidFill>
                    <a:schemeClr val="bg1"/>
                  </a:solidFill>
                </a:rPr>
                <a:t>Indicator variable equal to 1 if the university provides a covid dashboard (0 otherwise)</a:t>
              </a:r>
              <a:br>
                <a:rPr lang="en-US" sz="1400" dirty="0">
                  <a:solidFill>
                    <a:schemeClr val="bg1"/>
                  </a:solidFill>
                </a:rPr>
              </a:br>
              <a:endParaRPr lang="en-US" sz="1400" dirty="0">
                <a:solidFill>
                  <a:schemeClr val="bg1"/>
                </a:solidFill>
              </a:endParaRPr>
            </a:p>
            <a:p>
              <a:pPr algn="ctr"/>
              <a:r>
                <a:rPr lang="en-US" sz="1400" b="1" dirty="0">
                  <a:solidFill>
                    <a:schemeClr val="bg1"/>
                  </a:solidFill>
                </a:rPr>
                <a:t>Independent variables: </a:t>
              </a:r>
              <a:r>
                <a:rPr lang="en-US" sz="1400" dirty="0">
                  <a:solidFill>
                    <a:schemeClr val="bg1"/>
                  </a:solidFill>
                </a:rPr>
                <a:t>Various university specific factors available on College Crisis Initiative</a:t>
              </a:r>
            </a:p>
          </p:txBody>
        </p:sp>
        <p:sp>
          <p:nvSpPr>
            <p:cNvPr id="10" name="Right Arrow 9">
              <a:extLst>
                <a:ext uri="{FF2B5EF4-FFF2-40B4-BE49-F238E27FC236}">
                  <a16:creationId xmlns:a16="http://schemas.microsoft.com/office/drawing/2014/main" id="{1720BC69-824A-4944-A2F3-46AFB5D7D203}"/>
                </a:ext>
              </a:extLst>
            </p:cNvPr>
            <p:cNvSpPr/>
            <p:nvPr/>
          </p:nvSpPr>
          <p:spPr>
            <a:xfrm>
              <a:off x="4837109" y="5207582"/>
              <a:ext cx="486288" cy="3068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261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799" y="346416"/>
            <a:ext cx="6760845" cy="480131"/>
          </a:xfrm>
        </p:spPr>
        <p:txBody>
          <a:bodyPr/>
          <a:lstStyle/>
          <a:p>
            <a:r>
              <a:rPr lang="en-US" sz="2800" dirty="0"/>
              <a:t>Measuring Changes Made to Dashboards</a:t>
            </a:r>
          </a:p>
        </p:txBody>
      </p:sp>
      <p:sp>
        <p:nvSpPr>
          <p:cNvPr id="3" name="Content Placeholder 2"/>
          <p:cNvSpPr>
            <a:spLocks noGrp="1"/>
          </p:cNvSpPr>
          <p:nvPr>
            <p:ph idx="1"/>
          </p:nvPr>
        </p:nvSpPr>
        <p:spPr>
          <a:xfrm>
            <a:off x="3200400" y="1143001"/>
            <a:ext cx="5521014" cy="1524000"/>
          </a:xfrm>
        </p:spPr>
        <p:txBody>
          <a:bodyPr>
            <a:normAutofit/>
          </a:bodyPr>
          <a:lstStyle/>
          <a:p>
            <a:r>
              <a:rPr lang="en-US" sz="2000" dirty="0"/>
              <a:t>We first used the </a:t>
            </a:r>
            <a:r>
              <a:rPr lang="en-US" sz="2000" dirty="0" err="1"/>
              <a:t>Wayback</a:t>
            </a:r>
            <a:r>
              <a:rPr lang="en-US" sz="2000" dirty="0"/>
              <a:t> Machine Internet Archive (available at </a:t>
            </a:r>
            <a:r>
              <a:rPr lang="en-US" sz="2000" dirty="0" err="1"/>
              <a:t>archive.org</a:t>
            </a:r>
            <a:r>
              <a:rPr lang="en-US" sz="2000" dirty="0"/>
              <a:t>) to retrieve web scrapes of historical HTML versions of each university’s covid dashboard.</a:t>
            </a:r>
          </a:p>
        </p:txBody>
      </p:sp>
      <p:sp>
        <p:nvSpPr>
          <p:cNvPr id="5" name="Slide Number Placeholder 4"/>
          <p:cNvSpPr>
            <a:spLocks noGrp="1"/>
          </p:cNvSpPr>
          <p:nvPr>
            <p:ph type="sldNum" sz="quarter" idx="12"/>
          </p:nvPr>
        </p:nvSpPr>
        <p:spPr/>
        <p:txBody>
          <a:bodyPr/>
          <a:lstStyle/>
          <a:p>
            <a:fld id="{68EE525B-90CE-4B14-91B6-1BFA233CFAA5}" type="slidenum">
              <a:rPr lang="en-US" smtClean="0"/>
              <a:t>11</a:t>
            </a:fld>
            <a:endParaRPr lang="en-US" dirty="0"/>
          </a:p>
        </p:txBody>
      </p:sp>
      <p:pic>
        <p:nvPicPr>
          <p:cNvPr id="6" name="Picture 5" descr="Text&#10;&#10;Description automatically generated with medium confidence">
            <a:extLst>
              <a:ext uri="{FF2B5EF4-FFF2-40B4-BE49-F238E27FC236}">
                <a16:creationId xmlns:a16="http://schemas.microsoft.com/office/drawing/2014/main" id="{B9AA9F72-EDB6-AF42-81FB-C0AEC2468C9E}"/>
              </a:ext>
            </a:extLst>
          </p:cNvPr>
          <p:cNvPicPr>
            <a:picLocks noChangeAspect="1"/>
          </p:cNvPicPr>
          <p:nvPr/>
        </p:nvPicPr>
        <p:blipFill rotWithShape="1">
          <a:blip r:embed="rId3">
            <a:extLst>
              <a:ext uri="{28A0092B-C50C-407E-A947-70E740481C1C}">
                <a14:useLocalDpi xmlns:a14="http://schemas.microsoft.com/office/drawing/2010/main" val="0"/>
              </a:ext>
            </a:extLst>
          </a:blip>
          <a:srcRect t="13402"/>
          <a:stretch/>
        </p:blipFill>
        <p:spPr>
          <a:xfrm>
            <a:off x="119743" y="1219200"/>
            <a:ext cx="3004457" cy="1219200"/>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7EE6D871-F6A7-5647-8801-546676EB425F}"/>
              </a:ext>
            </a:extLst>
          </p:cNvPr>
          <p:cNvPicPr>
            <a:picLocks noChangeAspect="1"/>
          </p:cNvPicPr>
          <p:nvPr/>
        </p:nvPicPr>
        <p:blipFill rotWithShape="1">
          <a:blip r:embed="rId4">
            <a:extLst>
              <a:ext uri="{28A0092B-C50C-407E-A947-70E740481C1C}">
                <a14:useLocalDpi xmlns:a14="http://schemas.microsoft.com/office/drawing/2010/main" val="0"/>
              </a:ext>
            </a:extLst>
          </a:blip>
          <a:srcRect t="1" b="42734"/>
          <a:stretch/>
        </p:blipFill>
        <p:spPr>
          <a:xfrm>
            <a:off x="119743" y="2937045"/>
            <a:ext cx="8721414" cy="1828800"/>
          </a:xfrm>
          <a:prstGeom prst="rect">
            <a:avLst/>
          </a:prstGeom>
        </p:spPr>
      </p:pic>
      <p:sp>
        <p:nvSpPr>
          <p:cNvPr id="9" name="Rectangle 8">
            <a:extLst>
              <a:ext uri="{FF2B5EF4-FFF2-40B4-BE49-F238E27FC236}">
                <a16:creationId xmlns:a16="http://schemas.microsoft.com/office/drawing/2014/main" id="{9399458D-FCE1-634F-AEC6-D23F7FF1C2CF}"/>
              </a:ext>
            </a:extLst>
          </p:cNvPr>
          <p:cNvSpPr/>
          <p:nvPr/>
        </p:nvSpPr>
        <p:spPr>
          <a:xfrm>
            <a:off x="2452496" y="5252133"/>
            <a:ext cx="4055907" cy="1015663"/>
          </a:xfrm>
          <a:prstGeom prst="rect">
            <a:avLst/>
          </a:prstGeom>
          <a:solidFill>
            <a:schemeClr val="accent2"/>
          </a:solidFill>
          <a:ln>
            <a:noFill/>
          </a:ln>
        </p:spPr>
        <p:txBody>
          <a:bodyPr wrap="square">
            <a:spAutoFit/>
          </a:bodyPr>
          <a:lstStyle/>
          <a:p>
            <a:pPr algn="ctr"/>
            <a:r>
              <a:rPr lang="en-US" sz="2000" dirty="0">
                <a:solidFill>
                  <a:schemeClr val="bg1"/>
                </a:solidFill>
              </a:rPr>
              <a:t>Days on which U Penn’s covid dashboard was scraped by the </a:t>
            </a:r>
            <a:r>
              <a:rPr lang="en-US" sz="2000" dirty="0" err="1">
                <a:solidFill>
                  <a:schemeClr val="bg1"/>
                </a:solidFill>
              </a:rPr>
              <a:t>Wayback</a:t>
            </a:r>
            <a:r>
              <a:rPr lang="en-US" sz="2000" dirty="0">
                <a:solidFill>
                  <a:schemeClr val="bg1"/>
                </a:solidFill>
              </a:rPr>
              <a:t> Machine</a:t>
            </a:r>
          </a:p>
        </p:txBody>
      </p:sp>
      <p:sp>
        <p:nvSpPr>
          <p:cNvPr id="12" name="Right Arrow 11">
            <a:extLst>
              <a:ext uri="{FF2B5EF4-FFF2-40B4-BE49-F238E27FC236}">
                <a16:creationId xmlns:a16="http://schemas.microsoft.com/office/drawing/2014/main" id="{7490138F-F811-6D40-80A7-56EC0F7845AA}"/>
              </a:ext>
            </a:extLst>
          </p:cNvPr>
          <p:cNvSpPr/>
          <p:nvPr/>
        </p:nvSpPr>
        <p:spPr>
          <a:xfrm rot="16200000">
            <a:off x="4253669" y="4855575"/>
            <a:ext cx="486288" cy="3068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80D6D4-1BDC-AD44-B3E9-EC35B00639D9}"/>
              </a:ext>
            </a:extLst>
          </p:cNvPr>
          <p:cNvSpPr txBox="1"/>
          <p:nvPr/>
        </p:nvSpPr>
        <p:spPr>
          <a:xfrm>
            <a:off x="457200" y="258323"/>
            <a:ext cx="1647004" cy="707886"/>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Data</a:t>
            </a:r>
            <a:br>
              <a:rPr lang="en-US" sz="2000" dirty="0">
                <a:solidFill>
                  <a:schemeClr val="bg1"/>
                </a:solidFill>
                <a:latin typeface="Copperplate" panose="02000504000000020004" pitchFamily="2" charset="77"/>
              </a:rPr>
            </a:br>
            <a:r>
              <a:rPr lang="en-US" sz="2000" dirty="0">
                <a:solidFill>
                  <a:schemeClr val="bg1"/>
                </a:solidFill>
                <a:latin typeface="Copperplate" panose="02000504000000020004" pitchFamily="2" charset="77"/>
              </a:rPr>
              <a:t>Collection</a:t>
            </a:r>
          </a:p>
        </p:txBody>
      </p:sp>
    </p:spTree>
    <p:extLst>
      <p:ext uri="{BB962C8B-B14F-4D97-AF65-F5344CB8AC3E}">
        <p14:creationId xmlns:p14="http://schemas.microsoft.com/office/powerpoint/2010/main" val="224718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6-Point Star 6">
            <a:extLst>
              <a:ext uri="{FF2B5EF4-FFF2-40B4-BE49-F238E27FC236}">
                <a16:creationId xmlns:a16="http://schemas.microsoft.com/office/drawing/2014/main" id="{6CDCAAA3-EDDA-2045-878A-5FC70A30E680}"/>
              </a:ext>
            </a:extLst>
          </p:cNvPr>
          <p:cNvSpPr/>
          <p:nvPr/>
        </p:nvSpPr>
        <p:spPr>
          <a:xfrm>
            <a:off x="6553199" y="1676401"/>
            <a:ext cx="2436593" cy="2937668"/>
          </a:xfrm>
          <a:prstGeom prst="star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68EE525B-90CE-4B14-91B6-1BFA233CFAA5}" type="slidenum">
              <a:rPr lang="en-US" smtClean="0"/>
              <a:t>12</a:t>
            </a:fld>
            <a:endParaRPr lang="en-US" dirty="0"/>
          </a:p>
        </p:txBody>
      </p:sp>
      <p:sp>
        <p:nvSpPr>
          <p:cNvPr id="11" name="Content Placeholder 2">
            <a:extLst>
              <a:ext uri="{FF2B5EF4-FFF2-40B4-BE49-F238E27FC236}">
                <a16:creationId xmlns:a16="http://schemas.microsoft.com/office/drawing/2014/main" id="{64275D16-EACD-F748-AAB6-219883F72FD1}"/>
              </a:ext>
            </a:extLst>
          </p:cNvPr>
          <p:cNvSpPr>
            <a:spLocks noGrp="1"/>
          </p:cNvSpPr>
          <p:nvPr>
            <p:ph idx="1"/>
          </p:nvPr>
        </p:nvSpPr>
        <p:spPr>
          <a:xfrm>
            <a:off x="184462" y="914400"/>
            <a:ext cx="8298828" cy="1024904"/>
          </a:xfrm>
        </p:spPr>
        <p:txBody>
          <a:bodyPr>
            <a:normAutofit/>
          </a:bodyPr>
          <a:lstStyle/>
          <a:p>
            <a:pPr marL="342900" indent="-342900">
              <a:buFont typeface="Arial" panose="020B0604020202020204" pitchFamily="34" charset="0"/>
              <a:buChar char="•"/>
            </a:pPr>
            <a:r>
              <a:rPr lang="en-US" sz="1900" dirty="0"/>
              <a:t>We then created 5 measures of the informativeness (as proxied by the amount of HTML content) of university dashboards:</a:t>
            </a:r>
          </a:p>
        </p:txBody>
      </p:sp>
      <p:grpSp>
        <p:nvGrpSpPr>
          <p:cNvPr id="20" name="Group 19">
            <a:extLst>
              <a:ext uri="{FF2B5EF4-FFF2-40B4-BE49-F238E27FC236}">
                <a16:creationId xmlns:a16="http://schemas.microsoft.com/office/drawing/2014/main" id="{6F0679A9-2ED5-2849-A246-7D3D58364EC1}"/>
              </a:ext>
            </a:extLst>
          </p:cNvPr>
          <p:cNvGrpSpPr/>
          <p:nvPr/>
        </p:nvGrpSpPr>
        <p:grpSpPr>
          <a:xfrm>
            <a:off x="535723" y="1676400"/>
            <a:ext cx="5864798" cy="507831"/>
            <a:chOff x="1770714" y="3228518"/>
            <a:chExt cx="5696886" cy="696072"/>
          </a:xfrm>
        </p:grpSpPr>
        <p:sp>
          <p:nvSpPr>
            <p:cNvPr id="21" name="Rechteck 50" descr="PresentationLoad.com">
              <a:extLst>
                <a:ext uri="{FF2B5EF4-FFF2-40B4-BE49-F238E27FC236}">
                  <a16:creationId xmlns:a16="http://schemas.microsoft.com/office/drawing/2014/main" id="{4F19D186-A237-BE49-A220-E13504F3503C}"/>
                </a:ext>
              </a:extLst>
            </p:cNvPr>
            <p:cNvSpPr/>
            <p:nvPr/>
          </p:nvSpPr>
          <p:spPr>
            <a:xfrm>
              <a:off x="1770714" y="3230772"/>
              <a:ext cx="5696886" cy="693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5EAE2BBD-4FBF-4347-B6DE-C68B5C83E2E9}"/>
                </a:ext>
              </a:extLst>
            </p:cNvPr>
            <p:cNvGrpSpPr/>
            <p:nvPr/>
          </p:nvGrpSpPr>
          <p:grpSpPr>
            <a:xfrm>
              <a:off x="1778618" y="3228518"/>
              <a:ext cx="944055" cy="696072"/>
              <a:chOff x="1778618" y="3228518"/>
              <a:chExt cx="944055" cy="696072"/>
            </a:xfrm>
          </p:grpSpPr>
          <p:sp>
            <p:nvSpPr>
              <p:cNvPr id="25" name="Rectangle 24">
                <a:extLst>
                  <a:ext uri="{FF2B5EF4-FFF2-40B4-BE49-F238E27FC236}">
                    <a16:creationId xmlns:a16="http://schemas.microsoft.com/office/drawing/2014/main" id="{A8E99FFB-370D-F04F-8370-F842E5E7D03C}"/>
                  </a:ext>
                </a:extLst>
              </p:cNvPr>
              <p:cNvSpPr/>
              <p:nvPr/>
            </p:nvSpPr>
            <p:spPr>
              <a:xfrm>
                <a:off x="1778618" y="3230772"/>
                <a:ext cx="662097" cy="693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98">
                <a:extLst>
                  <a:ext uri="{FF2B5EF4-FFF2-40B4-BE49-F238E27FC236}">
                    <a16:creationId xmlns:a16="http://schemas.microsoft.com/office/drawing/2014/main" id="{8C1B4AD6-6280-6142-A86E-1A94E77869D4}"/>
                  </a:ext>
                </a:extLst>
              </p:cNvPr>
              <p:cNvSpPr/>
              <p:nvPr/>
            </p:nvSpPr>
            <p:spPr>
              <a:xfrm>
                <a:off x="2441448" y="3228518"/>
                <a:ext cx="281225" cy="693818"/>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feld 110">
              <a:extLst>
                <a:ext uri="{FF2B5EF4-FFF2-40B4-BE49-F238E27FC236}">
                  <a16:creationId xmlns:a16="http://schemas.microsoft.com/office/drawing/2014/main" id="{C48251EE-A456-224C-91D1-2FA7299741F4}"/>
                </a:ext>
              </a:extLst>
            </p:cNvPr>
            <p:cNvSpPr txBox="1"/>
            <p:nvPr/>
          </p:nvSpPr>
          <p:spPr>
            <a:xfrm>
              <a:off x="1955049" y="3253253"/>
              <a:ext cx="538653" cy="644347"/>
            </a:xfrm>
            <a:prstGeom prst="rect">
              <a:avLst/>
            </a:prstGeom>
            <a:noFill/>
            <a:ln>
              <a:noFill/>
            </a:ln>
          </p:spPr>
          <p:txBody>
            <a:bodyPr wrap="square" rtlCol="0">
              <a:spAutoFit/>
            </a:bodyPr>
            <a:lstStyle/>
            <a:p>
              <a:r>
                <a:rPr lang="de-DE" sz="3000" b="1" dirty="0">
                  <a:solidFill>
                    <a:schemeClr val="bg1"/>
                  </a:solidFill>
                  <a:latin typeface="Arial" panose="020B0604020202020204" pitchFamily="34" charset="0"/>
                  <a:cs typeface="Arial" panose="020B0604020202020204" pitchFamily="34" charset="0"/>
                </a:rPr>
                <a:t>1</a:t>
              </a:r>
              <a:endParaRPr lang="de-DE" sz="3000" b="1" baseline="30000" dirty="0">
                <a:solidFill>
                  <a:schemeClr val="bg1"/>
                </a:solidFill>
                <a:latin typeface="Arial" panose="020B0604020202020204" pitchFamily="34" charset="0"/>
                <a:cs typeface="Arial" panose="020B0604020202020204" pitchFamily="34" charset="0"/>
              </a:endParaRPr>
            </a:p>
          </p:txBody>
        </p:sp>
        <p:sp>
          <p:nvSpPr>
            <p:cNvPr id="24" name="Rechteck 1">
              <a:extLst>
                <a:ext uri="{FF2B5EF4-FFF2-40B4-BE49-F238E27FC236}">
                  <a16:creationId xmlns:a16="http://schemas.microsoft.com/office/drawing/2014/main" id="{D532D438-C239-764E-9D8D-E997E4C632DE}"/>
                </a:ext>
              </a:extLst>
            </p:cNvPr>
            <p:cNvSpPr/>
            <p:nvPr/>
          </p:nvSpPr>
          <p:spPr>
            <a:xfrm>
              <a:off x="2801476" y="3354288"/>
              <a:ext cx="3553746" cy="400110"/>
            </a:xfrm>
            <a:prstGeom prst="rect">
              <a:avLst/>
            </a:prstGeom>
          </p:spPr>
          <p:txBody>
            <a:bodyPr wrap="square">
              <a:spAutoFit/>
            </a:bodyPr>
            <a:lstStyle/>
            <a:p>
              <a:r>
                <a:rPr lang="en-US" sz="2000" dirty="0">
                  <a:solidFill>
                    <a:schemeClr val="tx2"/>
                  </a:solidFill>
                </a:rPr>
                <a:t>Number of characters</a:t>
              </a:r>
            </a:p>
          </p:txBody>
        </p:sp>
      </p:grpSp>
      <p:grpSp>
        <p:nvGrpSpPr>
          <p:cNvPr id="28" name="Group 27">
            <a:extLst>
              <a:ext uri="{FF2B5EF4-FFF2-40B4-BE49-F238E27FC236}">
                <a16:creationId xmlns:a16="http://schemas.microsoft.com/office/drawing/2014/main" id="{AE4E105C-44BB-F048-ABBA-ADC41F213084}"/>
              </a:ext>
            </a:extLst>
          </p:cNvPr>
          <p:cNvGrpSpPr/>
          <p:nvPr/>
        </p:nvGrpSpPr>
        <p:grpSpPr>
          <a:xfrm>
            <a:off x="533400" y="2297126"/>
            <a:ext cx="5945923" cy="507834"/>
            <a:chOff x="1770714" y="3228518"/>
            <a:chExt cx="5775688" cy="696077"/>
          </a:xfrm>
        </p:grpSpPr>
        <p:sp>
          <p:nvSpPr>
            <p:cNvPr id="29" name="Rechteck 50" descr="PresentationLoad.com">
              <a:extLst>
                <a:ext uri="{FF2B5EF4-FFF2-40B4-BE49-F238E27FC236}">
                  <a16:creationId xmlns:a16="http://schemas.microsoft.com/office/drawing/2014/main" id="{7547B97D-9EAD-4245-87E4-E5BFA9AE53D6}"/>
                </a:ext>
              </a:extLst>
            </p:cNvPr>
            <p:cNvSpPr/>
            <p:nvPr/>
          </p:nvSpPr>
          <p:spPr>
            <a:xfrm>
              <a:off x="1770714" y="3230772"/>
              <a:ext cx="5696886" cy="693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44F1BEC1-1988-3348-8031-E06FEFF51972}"/>
                </a:ext>
              </a:extLst>
            </p:cNvPr>
            <p:cNvGrpSpPr/>
            <p:nvPr/>
          </p:nvGrpSpPr>
          <p:grpSpPr>
            <a:xfrm>
              <a:off x="1778618" y="3228518"/>
              <a:ext cx="944055" cy="696077"/>
              <a:chOff x="1778618" y="3228518"/>
              <a:chExt cx="944055" cy="696077"/>
            </a:xfrm>
          </p:grpSpPr>
          <p:sp>
            <p:nvSpPr>
              <p:cNvPr id="33" name="Rectangle 32">
                <a:extLst>
                  <a:ext uri="{FF2B5EF4-FFF2-40B4-BE49-F238E27FC236}">
                    <a16:creationId xmlns:a16="http://schemas.microsoft.com/office/drawing/2014/main" id="{B62A6132-90D3-9946-9D48-B1B044DEB1B3}"/>
                  </a:ext>
                </a:extLst>
              </p:cNvPr>
              <p:cNvSpPr/>
              <p:nvPr/>
            </p:nvSpPr>
            <p:spPr>
              <a:xfrm>
                <a:off x="1778618" y="3230775"/>
                <a:ext cx="662097" cy="6938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98">
                <a:extLst>
                  <a:ext uri="{FF2B5EF4-FFF2-40B4-BE49-F238E27FC236}">
                    <a16:creationId xmlns:a16="http://schemas.microsoft.com/office/drawing/2014/main" id="{268E57D8-29EC-9E45-9A07-8EAEFFF38973}"/>
                  </a:ext>
                </a:extLst>
              </p:cNvPr>
              <p:cNvSpPr/>
              <p:nvPr/>
            </p:nvSpPr>
            <p:spPr>
              <a:xfrm>
                <a:off x="2441448" y="3228518"/>
                <a:ext cx="281225" cy="693818"/>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feld 110">
              <a:extLst>
                <a:ext uri="{FF2B5EF4-FFF2-40B4-BE49-F238E27FC236}">
                  <a16:creationId xmlns:a16="http://schemas.microsoft.com/office/drawing/2014/main" id="{27746978-A394-1341-BFC4-4541A56AD500}"/>
                </a:ext>
              </a:extLst>
            </p:cNvPr>
            <p:cNvSpPr txBox="1"/>
            <p:nvPr/>
          </p:nvSpPr>
          <p:spPr>
            <a:xfrm>
              <a:off x="1955049" y="3253257"/>
              <a:ext cx="538653" cy="644345"/>
            </a:xfrm>
            <a:prstGeom prst="rect">
              <a:avLst/>
            </a:prstGeom>
            <a:noFill/>
            <a:ln>
              <a:noFill/>
            </a:ln>
          </p:spPr>
          <p:txBody>
            <a:bodyPr wrap="square" rtlCol="0">
              <a:spAutoFit/>
            </a:bodyPr>
            <a:lstStyle/>
            <a:p>
              <a:r>
                <a:rPr lang="de-DE" sz="3000" b="1" dirty="0">
                  <a:solidFill>
                    <a:schemeClr val="bg1"/>
                  </a:solidFill>
                  <a:latin typeface="Arial" panose="020B0604020202020204" pitchFamily="34" charset="0"/>
                  <a:cs typeface="Arial" panose="020B0604020202020204" pitchFamily="34" charset="0"/>
                </a:rPr>
                <a:t>2</a:t>
              </a:r>
              <a:endParaRPr lang="de-DE" sz="3000" b="1" baseline="30000" dirty="0">
                <a:solidFill>
                  <a:schemeClr val="bg1"/>
                </a:solidFill>
                <a:latin typeface="Arial" panose="020B0604020202020204" pitchFamily="34" charset="0"/>
                <a:cs typeface="Arial" panose="020B0604020202020204" pitchFamily="34" charset="0"/>
              </a:endParaRPr>
            </a:p>
          </p:txBody>
        </p:sp>
        <p:sp>
          <p:nvSpPr>
            <p:cNvPr id="32" name="Rechteck 1">
              <a:extLst>
                <a:ext uri="{FF2B5EF4-FFF2-40B4-BE49-F238E27FC236}">
                  <a16:creationId xmlns:a16="http://schemas.microsoft.com/office/drawing/2014/main" id="{1CFA2B96-C19F-DE4D-A7DA-E24CA1B20067}"/>
                </a:ext>
              </a:extLst>
            </p:cNvPr>
            <p:cNvSpPr/>
            <p:nvPr/>
          </p:nvSpPr>
          <p:spPr>
            <a:xfrm>
              <a:off x="2801476" y="3354294"/>
              <a:ext cx="4744926" cy="465360"/>
            </a:xfrm>
            <a:prstGeom prst="rect">
              <a:avLst/>
            </a:prstGeom>
          </p:spPr>
          <p:txBody>
            <a:bodyPr wrap="square">
              <a:spAutoFit/>
            </a:bodyPr>
            <a:lstStyle/>
            <a:p>
              <a:r>
                <a:rPr lang="en-US" sz="2000" dirty="0">
                  <a:solidFill>
                    <a:schemeClr val="tx2"/>
                  </a:solidFill>
                </a:rPr>
                <a:t>Number of hyperlinks (linked webpages)</a:t>
              </a:r>
            </a:p>
          </p:txBody>
        </p:sp>
      </p:grpSp>
      <p:grpSp>
        <p:nvGrpSpPr>
          <p:cNvPr id="35" name="Group 34">
            <a:extLst>
              <a:ext uri="{FF2B5EF4-FFF2-40B4-BE49-F238E27FC236}">
                <a16:creationId xmlns:a16="http://schemas.microsoft.com/office/drawing/2014/main" id="{BFD5D0A6-B848-A342-893A-A64721A399EC}"/>
              </a:ext>
            </a:extLst>
          </p:cNvPr>
          <p:cNvGrpSpPr/>
          <p:nvPr/>
        </p:nvGrpSpPr>
        <p:grpSpPr>
          <a:xfrm>
            <a:off x="535723" y="2906729"/>
            <a:ext cx="5864798" cy="507831"/>
            <a:chOff x="1770714" y="3228518"/>
            <a:chExt cx="5696886" cy="696072"/>
          </a:xfrm>
        </p:grpSpPr>
        <p:sp>
          <p:nvSpPr>
            <p:cNvPr id="36" name="Rechteck 50" descr="PresentationLoad.com">
              <a:extLst>
                <a:ext uri="{FF2B5EF4-FFF2-40B4-BE49-F238E27FC236}">
                  <a16:creationId xmlns:a16="http://schemas.microsoft.com/office/drawing/2014/main" id="{05C375CD-3C08-9241-A530-520D301A96EE}"/>
                </a:ext>
              </a:extLst>
            </p:cNvPr>
            <p:cNvSpPr/>
            <p:nvPr/>
          </p:nvSpPr>
          <p:spPr>
            <a:xfrm>
              <a:off x="1770714" y="3230771"/>
              <a:ext cx="5696886" cy="693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42BF13C7-E76B-EA45-B75C-17CB64F48E83}"/>
                </a:ext>
              </a:extLst>
            </p:cNvPr>
            <p:cNvGrpSpPr/>
            <p:nvPr/>
          </p:nvGrpSpPr>
          <p:grpSpPr>
            <a:xfrm>
              <a:off x="1778618" y="3228518"/>
              <a:ext cx="944055" cy="696072"/>
              <a:chOff x="1778618" y="3228518"/>
              <a:chExt cx="944055" cy="696072"/>
            </a:xfrm>
          </p:grpSpPr>
          <p:sp>
            <p:nvSpPr>
              <p:cNvPr id="40" name="Rectangle 39">
                <a:extLst>
                  <a:ext uri="{FF2B5EF4-FFF2-40B4-BE49-F238E27FC236}">
                    <a16:creationId xmlns:a16="http://schemas.microsoft.com/office/drawing/2014/main" id="{0A9923FD-F11A-E444-A696-0897451BF357}"/>
                  </a:ext>
                </a:extLst>
              </p:cNvPr>
              <p:cNvSpPr/>
              <p:nvPr/>
            </p:nvSpPr>
            <p:spPr>
              <a:xfrm>
                <a:off x="1778618" y="3230772"/>
                <a:ext cx="662097" cy="693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98">
                <a:extLst>
                  <a:ext uri="{FF2B5EF4-FFF2-40B4-BE49-F238E27FC236}">
                    <a16:creationId xmlns:a16="http://schemas.microsoft.com/office/drawing/2014/main" id="{E0ECB704-EB28-004A-A76B-06A819582FC1}"/>
                  </a:ext>
                </a:extLst>
              </p:cNvPr>
              <p:cNvSpPr/>
              <p:nvPr/>
            </p:nvSpPr>
            <p:spPr>
              <a:xfrm>
                <a:off x="2441448" y="3228518"/>
                <a:ext cx="281225" cy="693818"/>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feld 110">
              <a:extLst>
                <a:ext uri="{FF2B5EF4-FFF2-40B4-BE49-F238E27FC236}">
                  <a16:creationId xmlns:a16="http://schemas.microsoft.com/office/drawing/2014/main" id="{312CD5D3-9F0B-1E40-BB11-94A58281C96B}"/>
                </a:ext>
              </a:extLst>
            </p:cNvPr>
            <p:cNvSpPr txBox="1"/>
            <p:nvPr/>
          </p:nvSpPr>
          <p:spPr>
            <a:xfrm>
              <a:off x="1955049" y="3253253"/>
              <a:ext cx="538653" cy="644346"/>
            </a:xfrm>
            <a:prstGeom prst="rect">
              <a:avLst/>
            </a:prstGeom>
            <a:noFill/>
            <a:ln>
              <a:noFill/>
            </a:ln>
          </p:spPr>
          <p:txBody>
            <a:bodyPr wrap="square" rtlCol="0">
              <a:spAutoFit/>
            </a:bodyPr>
            <a:lstStyle/>
            <a:p>
              <a:r>
                <a:rPr lang="de-DE" sz="3000" b="1" dirty="0">
                  <a:solidFill>
                    <a:schemeClr val="bg1"/>
                  </a:solidFill>
                  <a:latin typeface="Arial" panose="020B0604020202020204" pitchFamily="34" charset="0"/>
                  <a:cs typeface="Arial" panose="020B0604020202020204" pitchFamily="34" charset="0"/>
                </a:rPr>
                <a:t>3</a:t>
              </a:r>
              <a:endParaRPr lang="de-DE" sz="3000" b="1" baseline="30000" dirty="0">
                <a:solidFill>
                  <a:schemeClr val="bg1"/>
                </a:solidFill>
                <a:latin typeface="Arial" panose="020B0604020202020204" pitchFamily="34" charset="0"/>
                <a:cs typeface="Arial" panose="020B0604020202020204" pitchFamily="34" charset="0"/>
              </a:endParaRPr>
            </a:p>
          </p:txBody>
        </p:sp>
        <p:sp>
          <p:nvSpPr>
            <p:cNvPr id="39" name="Rechteck 1">
              <a:extLst>
                <a:ext uri="{FF2B5EF4-FFF2-40B4-BE49-F238E27FC236}">
                  <a16:creationId xmlns:a16="http://schemas.microsoft.com/office/drawing/2014/main" id="{CC7283E5-A8DE-E549-99DD-3CB977511FF7}"/>
                </a:ext>
              </a:extLst>
            </p:cNvPr>
            <p:cNvSpPr/>
            <p:nvPr/>
          </p:nvSpPr>
          <p:spPr>
            <a:xfrm>
              <a:off x="2801475" y="3354288"/>
              <a:ext cx="3996125" cy="465362"/>
            </a:xfrm>
            <a:prstGeom prst="rect">
              <a:avLst/>
            </a:prstGeom>
          </p:spPr>
          <p:txBody>
            <a:bodyPr wrap="square">
              <a:spAutoFit/>
            </a:bodyPr>
            <a:lstStyle/>
            <a:p>
              <a:r>
                <a:rPr lang="en-US" sz="2000" dirty="0">
                  <a:solidFill>
                    <a:schemeClr val="tx2"/>
                  </a:solidFill>
                </a:rPr>
                <a:t>Number of rich content nodes</a:t>
              </a:r>
            </a:p>
          </p:txBody>
        </p:sp>
      </p:grpSp>
      <p:grpSp>
        <p:nvGrpSpPr>
          <p:cNvPr id="42" name="Group 41">
            <a:extLst>
              <a:ext uri="{FF2B5EF4-FFF2-40B4-BE49-F238E27FC236}">
                <a16:creationId xmlns:a16="http://schemas.microsoft.com/office/drawing/2014/main" id="{6AE491E3-5F4C-E744-85EC-D1660AFEB09D}"/>
              </a:ext>
            </a:extLst>
          </p:cNvPr>
          <p:cNvGrpSpPr/>
          <p:nvPr/>
        </p:nvGrpSpPr>
        <p:grpSpPr>
          <a:xfrm>
            <a:off x="535723" y="3516329"/>
            <a:ext cx="5864798" cy="507831"/>
            <a:chOff x="1770714" y="3228518"/>
            <a:chExt cx="5696886" cy="696072"/>
          </a:xfrm>
        </p:grpSpPr>
        <p:sp>
          <p:nvSpPr>
            <p:cNvPr id="43" name="Rechteck 50" descr="PresentationLoad.com">
              <a:extLst>
                <a:ext uri="{FF2B5EF4-FFF2-40B4-BE49-F238E27FC236}">
                  <a16:creationId xmlns:a16="http://schemas.microsoft.com/office/drawing/2014/main" id="{F3FC1678-535B-DD4F-AF0B-531CB8A404E3}"/>
                </a:ext>
              </a:extLst>
            </p:cNvPr>
            <p:cNvSpPr/>
            <p:nvPr/>
          </p:nvSpPr>
          <p:spPr>
            <a:xfrm>
              <a:off x="1770714" y="3230772"/>
              <a:ext cx="5696886" cy="693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2D6E8EF0-30AE-9C4B-8A93-33E4316FE645}"/>
                </a:ext>
              </a:extLst>
            </p:cNvPr>
            <p:cNvGrpSpPr/>
            <p:nvPr/>
          </p:nvGrpSpPr>
          <p:grpSpPr>
            <a:xfrm>
              <a:off x="1778618" y="3228518"/>
              <a:ext cx="944055" cy="696072"/>
              <a:chOff x="1778618" y="3228518"/>
              <a:chExt cx="944055" cy="696072"/>
            </a:xfrm>
          </p:grpSpPr>
          <p:sp>
            <p:nvSpPr>
              <p:cNvPr id="47" name="Rectangle 46">
                <a:extLst>
                  <a:ext uri="{FF2B5EF4-FFF2-40B4-BE49-F238E27FC236}">
                    <a16:creationId xmlns:a16="http://schemas.microsoft.com/office/drawing/2014/main" id="{8A9F00D4-7FCB-9E44-A93D-C8C21131CB51}"/>
                  </a:ext>
                </a:extLst>
              </p:cNvPr>
              <p:cNvSpPr/>
              <p:nvPr/>
            </p:nvSpPr>
            <p:spPr>
              <a:xfrm>
                <a:off x="1778618" y="3230772"/>
                <a:ext cx="662097" cy="693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98">
                <a:extLst>
                  <a:ext uri="{FF2B5EF4-FFF2-40B4-BE49-F238E27FC236}">
                    <a16:creationId xmlns:a16="http://schemas.microsoft.com/office/drawing/2014/main" id="{0EA01441-5C80-6542-93BF-B8D5081FAF21}"/>
                  </a:ext>
                </a:extLst>
              </p:cNvPr>
              <p:cNvSpPr/>
              <p:nvPr/>
            </p:nvSpPr>
            <p:spPr>
              <a:xfrm>
                <a:off x="2441448" y="3228518"/>
                <a:ext cx="281225" cy="693818"/>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feld 110">
              <a:extLst>
                <a:ext uri="{FF2B5EF4-FFF2-40B4-BE49-F238E27FC236}">
                  <a16:creationId xmlns:a16="http://schemas.microsoft.com/office/drawing/2014/main" id="{4037BF12-7893-5D49-9B49-80B68A94E681}"/>
                </a:ext>
              </a:extLst>
            </p:cNvPr>
            <p:cNvSpPr txBox="1"/>
            <p:nvPr/>
          </p:nvSpPr>
          <p:spPr>
            <a:xfrm>
              <a:off x="1955049" y="3253253"/>
              <a:ext cx="538653" cy="644346"/>
            </a:xfrm>
            <a:prstGeom prst="rect">
              <a:avLst/>
            </a:prstGeom>
            <a:noFill/>
            <a:ln>
              <a:noFill/>
            </a:ln>
          </p:spPr>
          <p:txBody>
            <a:bodyPr wrap="square" rtlCol="0">
              <a:spAutoFit/>
            </a:bodyPr>
            <a:lstStyle/>
            <a:p>
              <a:r>
                <a:rPr lang="de-DE" sz="3000" b="1" dirty="0">
                  <a:solidFill>
                    <a:schemeClr val="bg1"/>
                  </a:solidFill>
                  <a:latin typeface="Arial" panose="020B0604020202020204" pitchFamily="34" charset="0"/>
                  <a:cs typeface="Arial" panose="020B0604020202020204" pitchFamily="34" charset="0"/>
                </a:rPr>
                <a:t>4</a:t>
              </a:r>
              <a:endParaRPr lang="de-DE" sz="3000" b="1" baseline="30000" dirty="0">
                <a:solidFill>
                  <a:schemeClr val="bg1"/>
                </a:solidFill>
                <a:latin typeface="Arial" panose="020B0604020202020204" pitchFamily="34" charset="0"/>
                <a:cs typeface="Arial" panose="020B0604020202020204" pitchFamily="34" charset="0"/>
              </a:endParaRPr>
            </a:p>
          </p:txBody>
        </p:sp>
        <p:sp>
          <p:nvSpPr>
            <p:cNvPr id="46" name="Rechteck 1">
              <a:extLst>
                <a:ext uri="{FF2B5EF4-FFF2-40B4-BE49-F238E27FC236}">
                  <a16:creationId xmlns:a16="http://schemas.microsoft.com/office/drawing/2014/main" id="{3CDA1923-6B95-1A4E-8E4B-D9214B7A1B6C}"/>
                </a:ext>
              </a:extLst>
            </p:cNvPr>
            <p:cNvSpPr/>
            <p:nvPr/>
          </p:nvSpPr>
          <p:spPr>
            <a:xfrm>
              <a:off x="2801475" y="3354288"/>
              <a:ext cx="4481789" cy="465362"/>
            </a:xfrm>
            <a:prstGeom prst="rect">
              <a:avLst/>
            </a:prstGeom>
          </p:spPr>
          <p:txBody>
            <a:bodyPr wrap="square">
              <a:spAutoFit/>
            </a:bodyPr>
            <a:lstStyle/>
            <a:p>
              <a:r>
                <a:rPr lang="en-US" sz="2000" dirty="0">
                  <a:solidFill>
                    <a:schemeClr val="tx2"/>
                  </a:solidFill>
                </a:rPr>
                <a:t>Number of dynamic content nodes</a:t>
              </a:r>
            </a:p>
          </p:txBody>
        </p:sp>
      </p:grpSp>
      <p:grpSp>
        <p:nvGrpSpPr>
          <p:cNvPr id="49" name="Group 48">
            <a:extLst>
              <a:ext uri="{FF2B5EF4-FFF2-40B4-BE49-F238E27FC236}">
                <a16:creationId xmlns:a16="http://schemas.microsoft.com/office/drawing/2014/main" id="{691AF5FA-BA9E-7B47-98A7-2B9EE34B634D}"/>
              </a:ext>
            </a:extLst>
          </p:cNvPr>
          <p:cNvGrpSpPr/>
          <p:nvPr/>
        </p:nvGrpSpPr>
        <p:grpSpPr>
          <a:xfrm>
            <a:off x="535723" y="4125929"/>
            <a:ext cx="5864798" cy="507831"/>
            <a:chOff x="1770714" y="3228518"/>
            <a:chExt cx="5696886" cy="696072"/>
          </a:xfrm>
        </p:grpSpPr>
        <p:sp>
          <p:nvSpPr>
            <p:cNvPr id="50" name="Rechteck 50" descr="PresentationLoad.com">
              <a:extLst>
                <a:ext uri="{FF2B5EF4-FFF2-40B4-BE49-F238E27FC236}">
                  <a16:creationId xmlns:a16="http://schemas.microsoft.com/office/drawing/2014/main" id="{8B4E87C7-4B94-8343-974D-AEA9631FA51F}"/>
                </a:ext>
              </a:extLst>
            </p:cNvPr>
            <p:cNvSpPr/>
            <p:nvPr/>
          </p:nvSpPr>
          <p:spPr>
            <a:xfrm>
              <a:off x="1770714" y="3230772"/>
              <a:ext cx="5696886" cy="693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5A723526-67FC-2042-A903-D98B082B5163}"/>
                </a:ext>
              </a:extLst>
            </p:cNvPr>
            <p:cNvGrpSpPr/>
            <p:nvPr/>
          </p:nvGrpSpPr>
          <p:grpSpPr>
            <a:xfrm>
              <a:off x="1778618" y="3228518"/>
              <a:ext cx="944055" cy="696072"/>
              <a:chOff x="1778618" y="3228518"/>
              <a:chExt cx="944055" cy="696072"/>
            </a:xfrm>
          </p:grpSpPr>
          <p:sp>
            <p:nvSpPr>
              <p:cNvPr id="54" name="Rectangle 53">
                <a:extLst>
                  <a:ext uri="{FF2B5EF4-FFF2-40B4-BE49-F238E27FC236}">
                    <a16:creationId xmlns:a16="http://schemas.microsoft.com/office/drawing/2014/main" id="{7E116923-0B40-0142-9B01-00FD0D2F308B}"/>
                  </a:ext>
                </a:extLst>
              </p:cNvPr>
              <p:cNvSpPr/>
              <p:nvPr/>
            </p:nvSpPr>
            <p:spPr>
              <a:xfrm>
                <a:off x="1778618" y="3230772"/>
                <a:ext cx="662097" cy="693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98">
                <a:extLst>
                  <a:ext uri="{FF2B5EF4-FFF2-40B4-BE49-F238E27FC236}">
                    <a16:creationId xmlns:a16="http://schemas.microsoft.com/office/drawing/2014/main" id="{564DEC21-C1C9-7B48-9837-547F226895AE}"/>
                  </a:ext>
                </a:extLst>
              </p:cNvPr>
              <p:cNvSpPr/>
              <p:nvPr/>
            </p:nvSpPr>
            <p:spPr>
              <a:xfrm>
                <a:off x="2441448" y="3228518"/>
                <a:ext cx="281225" cy="693818"/>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feld 110">
              <a:extLst>
                <a:ext uri="{FF2B5EF4-FFF2-40B4-BE49-F238E27FC236}">
                  <a16:creationId xmlns:a16="http://schemas.microsoft.com/office/drawing/2014/main" id="{CF305126-EAB1-C447-BEC9-B4B2F44DB5BC}"/>
                </a:ext>
              </a:extLst>
            </p:cNvPr>
            <p:cNvSpPr txBox="1"/>
            <p:nvPr/>
          </p:nvSpPr>
          <p:spPr>
            <a:xfrm>
              <a:off x="1955049" y="3253253"/>
              <a:ext cx="538653" cy="644346"/>
            </a:xfrm>
            <a:prstGeom prst="rect">
              <a:avLst/>
            </a:prstGeom>
            <a:noFill/>
            <a:ln>
              <a:noFill/>
            </a:ln>
          </p:spPr>
          <p:txBody>
            <a:bodyPr wrap="square" rtlCol="0">
              <a:spAutoFit/>
            </a:bodyPr>
            <a:lstStyle/>
            <a:p>
              <a:r>
                <a:rPr lang="de-DE" sz="3000" b="1" dirty="0">
                  <a:solidFill>
                    <a:schemeClr val="bg1"/>
                  </a:solidFill>
                  <a:latin typeface="Arial" panose="020B0604020202020204" pitchFamily="34" charset="0"/>
                  <a:cs typeface="Arial" panose="020B0604020202020204" pitchFamily="34" charset="0"/>
                </a:rPr>
                <a:t>5</a:t>
              </a:r>
              <a:endParaRPr lang="de-DE" sz="3000" b="1" baseline="30000" dirty="0">
                <a:solidFill>
                  <a:schemeClr val="bg1"/>
                </a:solidFill>
                <a:latin typeface="Arial" panose="020B0604020202020204" pitchFamily="34" charset="0"/>
                <a:cs typeface="Arial" panose="020B0604020202020204" pitchFamily="34" charset="0"/>
              </a:endParaRPr>
            </a:p>
          </p:txBody>
        </p:sp>
        <p:sp>
          <p:nvSpPr>
            <p:cNvPr id="53" name="Rechteck 1">
              <a:extLst>
                <a:ext uri="{FF2B5EF4-FFF2-40B4-BE49-F238E27FC236}">
                  <a16:creationId xmlns:a16="http://schemas.microsoft.com/office/drawing/2014/main" id="{F6838D0B-B628-4842-80BD-5BF6148BF398}"/>
                </a:ext>
              </a:extLst>
            </p:cNvPr>
            <p:cNvSpPr/>
            <p:nvPr/>
          </p:nvSpPr>
          <p:spPr>
            <a:xfrm>
              <a:off x="2801476" y="3354288"/>
              <a:ext cx="3553746" cy="465362"/>
            </a:xfrm>
            <a:prstGeom prst="rect">
              <a:avLst/>
            </a:prstGeom>
          </p:spPr>
          <p:txBody>
            <a:bodyPr wrap="square">
              <a:spAutoFit/>
            </a:bodyPr>
            <a:lstStyle/>
            <a:p>
              <a:r>
                <a:rPr lang="en-US" sz="2000" dirty="0">
                  <a:solidFill>
                    <a:schemeClr val="tx2"/>
                  </a:solidFill>
                </a:rPr>
                <a:t>Number of formatting nodes</a:t>
              </a:r>
            </a:p>
          </p:txBody>
        </p:sp>
      </p:grpSp>
      <p:sp>
        <p:nvSpPr>
          <p:cNvPr id="63" name="Rectangle 62">
            <a:extLst>
              <a:ext uri="{FF2B5EF4-FFF2-40B4-BE49-F238E27FC236}">
                <a16:creationId xmlns:a16="http://schemas.microsoft.com/office/drawing/2014/main" id="{DE0FEAEF-A3AA-7441-91EB-3E95EFDA816A}"/>
              </a:ext>
            </a:extLst>
          </p:cNvPr>
          <p:cNvSpPr/>
          <p:nvPr/>
        </p:nvSpPr>
        <p:spPr>
          <a:xfrm>
            <a:off x="6872535" y="2438400"/>
            <a:ext cx="1738065" cy="1631216"/>
          </a:xfrm>
          <a:prstGeom prst="rect">
            <a:avLst/>
          </a:prstGeom>
          <a:noFill/>
          <a:ln>
            <a:noFill/>
          </a:ln>
        </p:spPr>
        <p:txBody>
          <a:bodyPr wrap="square">
            <a:spAutoFit/>
          </a:bodyPr>
          <a:lstStyle/>
          <a:p>
            <a:pPr algn="ctr"/>
            <a:r>
              <a:rPr lang="en-US" sz="2000" dirty="0">
                <a:solidFill>
                  <a:schemeClr val="bg1"/>
                </a:solidFill>
              </a:rPr>
              <a:t>Combined all 5 measures into a single factor using PCA</a:t>
            </a:r>
          </a:p>
        </p:txBody>
      </p:sp>
      <p:sp>
        <p:nvSpPr>
          <p:cNvPr id="64" name="Content Placeholder 2">
            <a:extLst>
              <a:ext uri="{FF2B5EF4-FFF2-40B4-BE49-F238E27FC236}">
                <a16:creationId xmlns:a16="http://schemas.microsoft.com/office/drawing/2014/main" id="{CC01E11A-4C8A-B84F-94A0-C37DBEAB8580}"/>
              </a:ext>
            </a:extLst>
          </p:cNvPr>
          <p:cNvSpPr txBox="1">
            <a:spLocks/>
          </p:cNvSpPr>
          <p:nvPr/>
        </p:nvSpPr>
        <p:spPr>
          <a:xfrm>
            <a:off x="184461" y="4633400"/>
            <a:ext cx="8578539" cy="2072200"/>
          </a:xfrm>
          <a:prstGeom prst="rect">
            <a:avLst/>
          </a:prstGeom>
        </p:spPr>
        <p:txBody>
          <a:bodyPr vert="horz" lIns="0" tIns="45720" rIns="0" bIns="45720" rtlCol="0">
            <a:no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900" dirty="0"/>
              <a:t>We then calculate the change in the PC1 factor between web scrape dates for each university dashboard.</a:t>
            </a:r>
          </a:p>
          <a:p>
            <a:pPr marL="342900" indent="-342900">
              <a:buFont typeface="Arial" panose="020B0604020202020204" pitchFamily="34" charset="0"/>
              <a:buChar char="•"/>
            </a:pPr>
            <a:r>
              <a:rPr lang="en-US" sz="1900" dirty="0"/>
              <a:t>We then create a series of indicator variables to identify dates representing PC1 factor changes in the top 10%, 20%, 25%, 33%, and 50% quantile of the distribution. </a:t>
            </a:r>
          </a:p>
        </p:txBody>
      </p:sp>
      <p:sp>
        <p:nvSpPr>
          <p:cNvPr id="62" name="Title 1">
            <a:extLst>
              <a:ext uri="{FF2B5EF4-FFF2-40B4-BE49-F238E27FC236}">
                <a16:creationId xmlns:a16="http://schemas.microsoft.com/office/drawing/2014/main" id="{20E814E9-FED9-184D-8B37-62E19BE8D965}"/>
              </a:ext>
            </a:extLst>
          </p:cNvPr>
          <p:cNvSpPr>
            <a:spLocks noGrp="1"/>
          </p:cNvSpPr>
          <p:nvPr>
            <p:ph type="title"/>
          </p:nvPr>
        </p:nvSpPr>
        <p:spPr>
          <a:xfrm>
            <a:off x="2209799" y="346416"/>
            <a:ext cx="6760845" cy="480131"/>
          </a:xfrm>
        </p:spPr>
        <p:txBody>
          <a:bodyPr/>
          <a:lstStyle/>
          <a:p>
            <a:r>
              <a:rPr lang="en-US" sz="2800" dirty="0"/>
              <a:t>Measuring Changes Made to Dashboards</a:t>
            </a:r>
          </a:p>
        </p:txBody>
      </p:sp>
      <p:sp>
        <p:nvSpPr>
          <p:cNvPr id="65" name="TextBox 64">
            <a:extLst>
              <a:ext uri="{FF2B5EF4-FFF2-40B4-BE49-F238E27FC236}">
                <a16:creationId xmlns:a16="http://schemas.microsoft.com/office/drawing/2014/main" id="{C8EDDA5C-B579-5F42-9255-6FD0F6D6E309}"/>
              </a:ext>
            </a:extLst>
          </p:cNvPr>
          <p:cNvSpPr txBox="1"/>
          <p:nvPr/>
        </p:nvSpPr>
        <p:spPr>
          <a:xfrm>
            <a:off x="457200" y="258323"/>
            <a:ext cx="1647004" cy="707886"/>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Data</a:t>
            </a:r>
            <a:br>
              <a:rPr lang="en-US" sz="2000" dirty="0">
                <a:solidFill>
                  <a:schemeClr val="bg1"/>
                </a:solidFill>
                <a:latin typeface="Copperplate" panose="02000504000000020004" pitchFamily="2" charset="77"/>
              </a:rPr>
            </a:br>
            <a:r>
              <a:rPr lang="en-US" sz="2000" dirty="0">
                <a:solidFill>
                  <a:schemeClr val="bg1"/>
                </a:solidFill>
                <a:latin typeface="Copperplate" panose="02000504000000020004" pitchFamily="2" charset="77"/>
              </a:rPr>
              <a:t>Collection</a:t>
            </a:r>
          </a:p>
        </p:txBody>
      </p:sp>
    </p:spTree>
    <p:extLst>
      <p:ext uri="{BB962C8B-B14F-4D97-AF65-F5344CB8AC3E}">
        <p14:creationId xmlns:p14="http://schemas.microsoft.com/office/powerpoint/2010/main" val="383799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8EE525B-90CE-4B14-91B6-1BFA233CFAA5}" type="slidenum">
              <a:rPr lang="en-US" smtClean="0"/>
              <a:t>13</a:t>
            </a:fld>
            <a:endParaRPr lang="en-US" dirty="0"/>
          </a:p>
        </p:txBody>
      </p:sp>
      <p:sp>
        <p:nvSpPr>
          <p:cNvPr id="11" name="Content Placeholder 2">
            <a:extLst>
              <a:ext uri="{FF2B5EF4-FFF2-40B4-BE49-F238E27FC236}">
                <a16:creationId xmlns:a16="http://schemas.microsoft.com/office/drawing/2014/main" id="{64275D16-EACD-F748-AAB6-219883F72FD1}"/>
              </a:ext>
            </a:extLst>
          </p:cNvPr>
          <p:cNvSpPr>
            <a:spLocks noGrp="1"/>
          </p:cNvSpPr>
          <p:nvPr>
            <p:ph idx="1"/>
          </p:nvPr>
        </p:nvSpPr>
        <p:spPr>
          <a:xfrm>
            <a:off x="408014" y="1143000"/>
            <a:ext cx="8298828" cy="1981200"/>
          </a:xfrm>
        </p:spPr>
        <p:txBody>
          <a:bodyPr>
            <a:normAutofit/>
          </a:bodyPr>
          <a:lstStyle/>
          <a:p>
            <a:pPr algn="ctr">
              <a:lnSpc>
                <a:spcPct val="100000"/>
              </a:lnSpc>
              <a:spcBef>
                <a:spcPts val="500"/>
              </a:spcBef>
              <a:spcAft>
                <a:spcPts val="0"/>
              </a:spcAft>
            </a:pPr>
            <a:r>
              <a:rPr lang="en-US" sz="2000" b="1" dirty="0">
                <a:solidFill>
                  <a:schemeClr val="accent2"/>
                </a:solidFill>
              </a:rPr>
              <a:t>What is an event study?</a:t>
            </a:r>
            <a:br>
              <a:rPr lang="en-US" sz="2000" dirty="0"/>
            </a:br>
            <a:endParaRPr lang="en-US" sz="2000" dirty="0"/>
          </a:p>
          <a:p>
            <a:pPr algn="ctr">
              <a:lnSpc>
                <a:spcPct val="100000"/>
              </a:lnSpc>
              <a:spcBef>
                <a:spcPts val="500"/>
              </a:spcBef>
              <a:spcAft>
                <a:spcPts val="0"/>
              </a:spcAft>
            </a:pPr>
            <a:r>
              <a:rPr lang="en-US" sz="2000" dirty="0"/>
              <a:t>Event studies use linear regressions to examine how a dependent variable (i.e. covid case rates) changes during a short time window following an event (i.e. a large change to a university covid dashboard).</a:t>
            </a:r>
          </a:p>
        </p:txBody>
      </p:sp>
      <p:sp>
        <p:nvSpPr>
          <p:cNvPr id="13" name="Title 1">
            <a:extLst>
              <a:ext uri="{FF2B5EF4-FFF2-40B4-BE49-F238E27FC236}">
                <a16:creationId xmlns:a16="http://schemas.microsoft.com/office/drawing/2014/main" id="{747192F8-23F7-794D-8DC0-F130C230662B}"/>
              </a:ext>
            </a:extLst>
          </p:cNvPr>
          <p:cNvSpPr>
            <a:spLocks noGrp="1"/>
          </p:cNvSpPr>
          <p:nvPr>
            <p:ph type="title"/>
          </p:nvPr>
        </p:nvSpPr>
        <p:spPr>
          <a:xfrm>
            <a:off x="2057400" y="200165"/>
            <a:ext cx="6957463" cy="507831"/>
          </a:xfrm>
        </p:spPr>
        <p:txBody>
          <a:bodyPr/>
          <a:lstStyle/>
          <a:p>
            <a:r>
              <a:rPr lang="en-US" dirty="0"/>
              <a:t>7- and 14-Day Event Study</a:t>
            </a:r>
          </a:p>
        </p:txBody>
      </p:sp>
      <p:sp>
        <p:nvSpPr>
          <p:cNvPr id="14" name="TextBox 13">
            <a:extLst>
              <a:ext uri="{FF2B5EF4-FFF2-40B4-BE49-F238E27FC236}">
                <a16:creationId xmlns:a16="http://schemas.microsoft.com/office/drawing/2014/main" id="{51AA752D-0026-574A-B58F-F62BDF303520}"/>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Tests 1-2</a:t>
            </a:r>
          </a:p>
        </p:txBody>
      </p:sp>
      <p:sp>
        <p:nvSpPr>
          <p:cNvPr id="9" name="Rectangle 8">
            <a:extLst>
              <a:ext uri="{FF2B5EF4-FFF2-40B4-BE49-F238E27FC236}">
                <a16:creationId xmlns:a16="http://schemas.microsoft.com/office/drawing/2014/main" id="{66A582B7-D047-CB4B-A9B1-42A685ED9971}"/>
              </a:ext>
            </a:extLst>
          </p:cNvPr>
          <p:cNvSpPr/>
          <p:nvPr/>
        </p:nvSpPr>
        <p:spPr>
          <a:xfrm>
            <a:off x="1004107" y="3003718"/>
            <a:ext cx="7106642" cy="707886"/>
          </a:xfrm>
          <a:prstGeom prst="rect">
            <a:avLst/>
          </a:prstGeom>
          <a:solidFill>
            <a:schemeClr val="accent2"/>
          </a:solidFill>
          <a:ln>
            <a:noFill/>
          </a:ln>
        </p:spPr>
        <p:txBody>
          <a:bodyPr wrap="square">
            <a:spAutoFit/>
          </a:bodyPr>
          <a:lstStyle/>
          <a:p>
            <a:pPr algn="ctr">
              <a:lnSpc>
                <a:spcPct val="100000"/>
              </a:lnSpc>
              <a:spcBef>
                <a:spcPts val="500"/>
              </a:spcBef>
              <a:spcAft>
                <a:spcPts val="0"/>
              </a:spcAft>
            </a:pPr>
            <a:r>
              <a:rPr lang="en-US" sz="2000" b="1" dirty="0">
                <a:solidFill>
                  <a:schemeClr val="bg1"/>
                </a:solidFill>
              </a:rPr>
              <a:t>Covid cases = </a:t>
            </a:r>
            <a:r>
              <a:rPr lang="el-GR" sz="2000" b="1" dirty="0">
                <a:solidFill>
                  <a:schemeClr val="bg1"/>
                </a:solidFill>
              </a:rPr>
              <a:t>α</a:t>
            </a:r>
            <a:r>
              <a:rPr lang="en-US" sz="2000" b="1" dirty="0">
                <a:solidFill>
                  <a:schemeClr val="bg1"/>
                </a:solidFill>
              </a:rPr>
              <a:t> + </a:t>
            </a:r>
            <a:r>
              <a:rPr lang="en-US" sz="2000" b="1" dirty="0">
                <a:solidFill>
                  <a:schemeClr val="bg1"/>
                </a:solidFill>
                <a:sym typeface="Symbol" pitchFamily="2" charset="2"/>
              </a:rPr>
              <a:t></a:t>
            </a:r>
            <a:r>
              <a:rPr lang="en-US" sz="2000" b="1" baseline="-25000" dirty="0">
                <a:solidFill>
                  <a:schemeClr val="bg1"/>
                </a:solidFill>
              </a:rPr>
              <a:t>1</a:t>
            </a:r>
            <a:r>
              <a:rPr lang="en-US" sz="2000" b="1" dirty="0">
                <a:solidFill>
                  <a:schemeClr val="bg1"/>
                </a:solidFill>
              </a:rPr>
              <a:t>(Indicator variable for time window) + </a:t>
            </a:r>
            <a:r>
              <a:rPr lang="en-US" sz="2000" b="1" dirty="0">
                <a:solidFill>
                  <a:schemeClr val="bg1"/>
                </a:solidFill>
                <a:sym typeface="Symbol" pitchFamily="2" charset="2"/>
              </a:rPr>
              <a:t></a:t>
            </a:r>
            <a:r>
              <a:rPr lang="en-US" sz="2000" b="1" dirty="0">
                <a:solidFill>
                  <a:schemeClr val="bg1"/>
                </a:solidFill>
              </a:rPr>
              <a:t>(Controls) + </a:t>
            </a:r>
            <a:r>
              <a:rPr lang="en-US" sz="2000" b="1" dirty="0">
                <a:solidFill>
                  <a:schemeClr val="bg1"/>
                </a:solidFill>
                <a:sym typeface="Symbol" pitchFamily="2" charset="2"/>
              </a:rPr>
              <a:t>(FIPS, month fixed effects)</a:t>
            </a:r>
            <a:r>
              <a:rPr lang="en-US" sz="2000" b="1" dirty="0">
                <a:solidFill>
                  <a:schemeClr val="bg1"/>
                </a:solidFill>
              </a:rPr>
              <a:t> + </a:t>
            </a:r>
            <a:r>
              <a:rPr lang="el-GR" sz="2000" b="1" dirty="0">
                <a:solidFill>
                  <a:schemeClr val="bg1"/>
                </a:solidFill>
              </a:rPr>
              <a:t>ε</a:t>
            </a:r>
            <a:endParaRPr lang="en-US" sz="2000" b="1" dirty="0">
              <a:solidFill>
                <a:schemeClr val="bg1"/>
              </a:solidFill>
            </a:endParaRPr>
          </a:p>
        </p:txBody>
      </p:sp>
      <p:sp>
        <p:nvSpPr>
          <p:cNvPr id="7" name="Content Placeholder 2">
            <a:extLst>
              <a:ext uri="{FF2B5EF4-FFF2-40B4-BE49-F238E27FC236}">
                <a16:creationId xmlns:a16="http://schemas.microsoft.com/office/drawing/2014/main" id="{B139C9B8-F71F-4632-94B2-9FACFA545FBF}"/>
              </a:ext>
            </a:extLst>
          </p:cNvPr>
          <p:cNvSpPr txBox="1">
            <a:spLocks/>
          </p:cNvSpPr>
          <p:nvPr/>
        </p:nvSpPr>
        <p:spPr>
          <a:xfrm>
            <a:off x="422586" y="3987316"/>
            <a:ext cx="8298828" cy="2193925"/>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500"/>
              </a:spcBef>
              <a:spcAft>
                <a:spcPts val="0"/>
              </a:spcAft>
            </a:pPr>
            <a:r>
              <a:rPr lang="en-US" sz="2000" b="1" dirty="0">
                <a:solidFill>
                  <a:schemeClr val="accent2"/>
                </a:solidFill>
              </a:rPr>
              <a:t>What are fixed effects?</a:t>
            </a:r>
            <a:br>
              <a:rPr lang="en-US" sz="2000" dirty="0"/>
            </a:br>
            <a:endParaRPr lang="en-US" sz="2000" dirty="0"/>
          </a:p>
          <a:p>
            <a:pPr algn="ctr">
              <a:lnSpc>
                <a:spcPct val="100000"/>
              </a:lnSpc>
              <a:spcBef>
                <a:spcPts val="500"/>
              </a:spcBef>
              <a:spcAft>
                <a:spcPts val="0"/>
              </a:spcAft>
            </a:pPr>
            <a:r>
              <a:rPr lang="en-US" sz="2000" dirty="0"/>
              <a:t>Fixed effects are equivalent to adding a dummy variable for each level of a categorical variable. This causes the results of the regression to have a within-group interpretation, as the dummies capture category-specific effects on the dependent variable.</a:t>
            </a:r>
          </a:p>
        </p:txBody>
      </p:sp>
    </p:spTree>
    <p:extLst>
      <p:ext uri="{BB962C8B-B14F-4D97-AF65-F5344CB8AC3E}">
        <p14:creationId xmlns:p14="http://schemas.microsoft.com/office/powerpoint/2010/main" val="191840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8EE525B-90CE-4B14-91B6-1BFA233CFAA5}" type="slidenum">
              <a:rPr lang="en-US" smtClean="0"/>
              <a:t>14</a:t>
            </a:fld>
            <a:endParaRPr lang="en-US" dirty="0"/>
          </a:p>
        </p:txBody>
      </p:sp>
      <p:sp>
        <p:nvSpPr>
          <p:cNvPr id="11" name="Content Placeholder 2">
            <a:extLst>
              <a:ext uri="{FF2B5EF4-FFF2-40B4-BE49-F238E27FC236}">
                <a16:creationId xmlns:a16="http://schemas.microsoft.com/office/drawing/2014/main" id="{64275D16-EACD-F748-AAB6-219883F72FD1}"/>
              </a:ext>
            </a:extLst>
          </p:cNvPr>
          <p:cNvSpPr>
            <a:spLocks noGrp="1"/>
          </p:cNvSpPr>
          <p:nvPr>
            <p:ph idx="1"/>
          </p:nvPr>
        </p:nvSpPr>
        <p:spPr>
          <a:xfrm>
            <a:off x="408014" y="660231"/>
            <a:ext cx="8298828" cy="2328690"/>
          </a:xfrm>
        </p:spPr>
        <p:txBody>
          <a:bodyPr>
            <a:normAutofit/>
          </a:bodyPr>
          <a:lstStyle/>
          <a:p>
            <a:pPr marL="342900" indent="-342900">
              <a:lnSpc>
                <a:spcPct val="100000"/>
              </a:lnSpc>
              <a:spcBef>
                <a:spcPts val="500"/>
              </a:spcBef>
              <a:spcAft>
                <a:spcPts val="0"/>
              </a:spcAft>
              <a:buFont typeface="Arial" panose="020B0604020202020204" pitchFamily="34" charset="0"/>
              <a:buChar char="•"/>
            </a:pPr>
            <a:r>
              <a:rPr lang="en-US" sz="1400" b="1" dirty="0"/>
              <a:t>Independent variable: </a:t>
            </a:r>
            <a:r>
              <a:rPr lang="en-US" sz="1400" dirty="0"/>
              <a:t>Indicator variable which equals 1 during the [0, +7] day period after a change in the PC1 factor in either the top 10%, 20%, 25%, 33%, or 50% quantile</a:t>
            </a:r>
          </a:p>
          <a:p>
            <a:pPr marL="342900" indent="-342900">
              <a:lnSpc>
                <a:spcPct val="100000"/>
              </a:lnSpc>
              <a:spcBef>
                <a:spcPts val="500"/>
              </a:spcBef>
              <a:spcAft>
                <a:spcPts val="0"/>
              </a:spcAft>
              <a:buFont typeface="Arial" panose="020B0604020202020204" pitchFamily="34" charset="0"/>
              <a:buChar char="•"/>
            </a:pPr>
            <a:r>
              <a:rPr lang="en-US" sz="1400" b="1" dirty="0"/>
              <a:t>Dependent variable: </a:t>
            </a:r>
            <a:r>
              <a:rPr lang="en-US" sz="1400" dirty="0"/>
              <a:t>Log of daily new county cases per 100k</a:t>
            </a:r>
          </a:p>
          <a:p>
            <a:pPr marL="342900" indent="-342900">
              <a:lnSpc>
                <a:spcPct val="100000"/>
              </a:lnSpc>
              <a:spcBef>
                <a:spcPts val="500"/>
              </a:spcBef>
              <a:spcAft>
                <a:spcPts val="0"/>
              </a:spcAft>
              <a:buFont typeface="Arial" panose="020B0604020202020204" pitchFamily="34" charset="0"/>
              <a:buChar char="•"/>
            </a:pPr>
            <a:r>
              <a:rPr lang="en-US" sz="1400" b="1" dirty="0"/>
              <a:t>Fixed effects: </a:t>
            </a:r>
            <a:r>
              <a:rPr lang="en-US" sz="1400" dirty="0"/>
              <a:t>County (FIPS), Month</a:t>
            </a:r>
          </a:p>
          <a:p>
            <a:pPr marL="342900" indent="-342900">
              <a:lnSpc>
                <a:spcPct val="100000"/>
              </a:lnSpc>
              <a:spcBef>
                <a:spcPts val="500"/>
              </a:spcBef>
              <a:spcAft>
                <a:spcPts val="0"/>
              </a:spcAft>
              <a:buFont typeface="Arial" panose="020B0604020202020204" pitchFamily="34" charset="0"/>
              <a:buChar char="•"/>
            </a:pPr>
            <a:r>
              <a:rPr lang="en-US" sz="1400" b="1" dirty="0"/>
              <a:t>Other controls: </a:t>
            </a:r>
            <a:r>
              <a:rPr lang="en-US" sz="1400" dirty="0"/>
              <a:t>Average cases during the [-3, -1] day period &amp; relevant university specific variables identified using LASSO</a:t>
            </a:r>
          </a:p>
          <a:p>
            <a:pPr marL="342900" indent="-342900">
              <a:lnSpc>
                <a:spcPct val="100000"/>
              </a:lnSpc>
              <a:spcBef>
                <a:spcPts val="500"/>
              </a:spcBef>
              <a:spcAft>
                <a:spcPts val="0"/>
              </a:spcAft>
              <a:buFont typeface="Arial" panose="020B0604020202020204" pitchFamily="34" charset="0"/>
              <a:buChar char="•"/>
            </a:pPr>
            <a:r>
              <a:rPr lang="en-US" sz="1400" b="1" dirty="0"/>
              <a:t>Results: </a:t>
            </a:r>
            <a:r>
              <a:rPr lang="en-US" sz="1400" dirty="0"/>
              <a:t>The [0, +7] day period following dashboard changes above the median (top 50%) and in the top tercile (top 33%) are associated with higher county case rates</a:t>
            </a:r>
          </a:p>
          <a:p>
            <a:pPr marL="342900" indent="-342900">
              <a:lnSpc>
                <a:spcPct val="100000"/>
              </a:lnSpc>
              <a:spcBef>
                <a:spcPts val="500"/>
              </a:spcBef>
              <a:spcAft>
                <a:spcPts val="0"/>
              </a:spcAft>
              <a:buFont typeface="Arial" panose="020B0604020202020204" pitchFamily="34" charset="0"/>
              <a:buChar char="•"/>
            </a:pPr>
            <a:endParaRPr lang="en-US" sz="1400" dirty="0"/>
          </a:p>
        </p:txBody>
      </p:sp>
      <p:pic>
        <p:nvPicPr>
          <p:cNvPr id="15" name="Picture 14" descr="Table&#10;&#10;Description automatically generated">
            <a:extLst>
              <a:ext uri="{FF2B5EF4-FFF2-40B4-BE49-F238E27FC236}">
                <a16:creationId xmlns:a16="http://schemas.microsoft.com/office/drawing/2014/main" id="{56864ADD-8B28-6B40-B05B-249D06A90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14" y="2774474"/>
            <a:ext cx="8042221" cy="2705362"/>
          </a:xfrm>
          <a:prstGeom prst="rect">
            <a:avLst/>
          </a:prstGeom>
        </p:spPr>
      </p:pic>
      <p:pic>
        <p:nvPicPr>
          <p:cNvPr id="17" name="Picture 16">
            <a:extLst>
              <a:ext uri="{FF2B5EF4-FFF2-40B4-BE49-F238E27FC236}">
                <a16:creationId xmlns:a16="http://schemas.microsoft.com/office/drawing/2014/main" id="{3F2EF236-D07B-C546-80E2-4C3C23F5E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5475718"/>
            <a:ext cx="8696325" cy="1001282"/>
          </a:xfrm>
          <a:prstGeom prst="rect">
            <a:avLst/>
          </a:prstGeom>
        </p:spPr>
      </p:pic>
      <p:sp>
        <p:nvSpPr>
          <p:cNvPr id="7" name="Rectangle 6">
            <a:extLst>
              <a:ext uri="{FF2B5EF4-FFF2-40B4-BE49-F238E27FC236}">
                <a16:creationId xmlns:a16="http://schemas.microsoft.com/office/drawing/2014/main" id="{B56B83D7-26C3-B245-8777-1AEA126B9479}"/>
              </a:ext>
            </a:extLst>
          </p:cNvPr>
          <p:cNvSpPr/>
          <p:nvPr/>
        </p:nvSpPr>
        <p:spPr>
          <a:xfrm>
            <a:off x="434787" y="3620930"/>
            <a:ext cx="4301814"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747192F8-23F7-794D-8DC0-F130C230662B}"/>
              </a:ext>
            </a:extLst>
          </p:cNvPr>
          <p:cNvSpPr>
            <a:spLocks noGrp="1"/>
          </p:cNvSpPr>
          <p:nvPr>
            <p:ph type="title"/>
          </p:nvPr>
        </p:nvSpPr>
        <p:spPr>
          <a:xfrm>
            <a:off x="2057400" y="200165"/>
            <a:ext cx="6957463" cy="507831"/>
          </a:xfrm>
        </p:spPr>
        <p:txBody>
          <a:bodyPr/>
          <a:lstStyle/>
          <a:p>
            <a:r>
              <a:rPr lang="en-US" dirty="0"/>
              <a:t>7- and 14-Day Event Study</a:t>
            </a:r>
          </a:p>
        </p:txBody>
      </p:sp>
      <p:sp>
        <p:nvSpPr>
          <p:cNvPr id="14" name="TextBox 13">
            <a:extLst>
              <a:ext uri="{FF2B5EF4-FFF2-40B4-BE49-F238E27FC236}">
                <a16:creationId xmlns:a16="http://schemas.microsoft.com/office/drawing/2014/main" id="{51AA752D-0026-574A-B58F-F62BDF303520}"/>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Tests 1-2</a:t>
            </a:r>
          </a:p>
        </p:txBody>
      </p:sp>
    </p:spTree>
    <p:extLst>
      <p:ext uri="{BB962C8B-B14F-4D97-AF65-F5344CB8AC3E}">
        <p14:creationId xmlns:p14="http://schemas.microsoft.com/office/powerpoint/2010/main" val="250449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586" y="1219199"/>
            <a:ext cx="8298828" cy="4343401"/>
          </a:xfrm>
        </p:spPr>
        <p:txBody>
          <a:bodyPr>
            <a:normAutofit/>
          </a:bodyPr>
          <a:lstStyle/>
          <a:p>
            <a:pPr marL="342900" indent="-342900">
              <a:buFont typeface="Arial" panose="020B0604020202020204" pitchFamily="34" charset="0"/>
              <a:buChar char="•"/>
            </a:pPr>
            <a:r>
              <a:rPr lang="en-US" sz="2000" dirty="0"/>
              <a:t>Increases in the information content on university covid dashboards are associated with higher case rates in the following 1-2 weeks.</a:t>
            </a:r>
          </a:p>
          <a:p>
            <a:pPr marL="800100" lvl="1" indent="-342900">
              <a:buFont typeface="Wingdings" pitchFamily="2" charset="2"/>
              <a:buChar char="v"/>
            </a:pPr>
            <a:r>
              <a:rPr lang="en-US" sz="2000" dirty="0"/>
              <a:t>Perhaps a reverse causal mechanism is at play here.  We could observe this effect if, in areas where cases are on the rise, universities are motivated to enhance their web disclosure.</a:t>
            </a:r>
          </a:p>
          <a:p>
            <a:pPr marL="800100" lvl="1" indent="-342900">
              <a:buFont typeface="Wingdings" pitchFamily="2" charset="2"/>
              <a:buChar char="v"/>
            </a:pPr>
            <a:r>
              <a:rPr lang="en-US" sz="2000" dirty="0"/>
              <a:t>More information does not necessarily yield better results;</a:t>
            </a:r>
            <a:br>
              <a:rPr lang="en-US" sz="2000" dirty="0"/>
            </a:br>
            <a:r>
              <a:rPr lang="en-US" sz="2000" dirty="0"/>
              <a:t>better web disclosure does not lead to lower covid cases.</a:t>
            </a:r>
          </a:p>
          <a:p>
            <a:pPr marL="800100" lvl="1" indent="-342900">
              <a:buFont typeface="Wingdings" pitchFamily="2" charset="2"/>
              <a:buChar char="v"/>
            </a:pPr>
            <a:r>
              <a:rPr lang="en-US" sz="2000" dirty="0"/>
              <a:t>Universities need to be proactive in managing covid rates through policies and procedures.  Information disclosure is not enough.</a:t>
            </a:r>
          </a:p>
        </p:txBody>
      </p:sp>
      <p:sp>
        <p:nvSpPr>
          <p:cNvPr id="5" name="Slide Number Placeholder 4"/>
          <p:cNvSpPr>
            <a:spLocks noGrp="1"/>
          </p:cNvSpPr>
          <p:nvPr>
            <p:ph type="sldNum" sz="quarter" idx="12"/>
          </p:nvPr>
        </p:nvSpPr>
        <p:spPr/>
        <p:txBody>
          <a:bodyPr/>
          <a:lstStyle/>
          <a:p>
            <a:fld id="{68EE525B-90CE-4B14-91B6-1BFA233CFAA5}" type="slidenum">
              <a:rPr lang="en-US" smtClean="0"/>
              <a:t>15</a:t>
            </a:fld>
            <a:endParaRPr lang="en-US"/>
          </a:p>
        </p:txBody>
      </p:sp>
      <p:sp>
        <p:nvSpPr>
          <p:cNvPr id="8" name="Title 1">
            <a:extLst>
              <a:ext uri="{FF2B5EF4-FFF2-40B4-BE49-F238E27FC236}">
                <a16:creationId xmlns:a16="http://schemas.microsoft.com/office/drawing/2014/main" id="{933C46A4-96C1-8649-B488-48448AD3E533}"/>
              </a:ext>
            </a:extLst>
          </p:cNvPr>
          <p:cNvSpPr txBox="1">
            <a:spLocks/>
          </p:cNvSpPr>
          <p:nvPr/>
        </p:nvSpPr>
        <p:spPr>
          <a:xfrm>
            <a:off x="2043662" y="260121"/>
            <a:ext cx="6957463"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a:lstStyle>
          <a:p>
            <a:r>
              <a:rPr lang="en-US" dirty="0"/>
              <a:t>Interpretation of Results</a:t>
            </a:r>
          </a:p>
        </p:txBody>
      </p:sp>
      <p:sp>
        <p:nvSpPr>
          <p:cNvPr id="9" name="TextBox 8">
            <a:extLst>
              <a:ext uri="{FF2B5EF4-FFF2-40B4-BE49-F238E27FC236}">
                <a16:creationId xmlns:a16="http://schemas.microsoft.com/office/drawing/2014/main" id="{383E9E60-1316-4946-A176-871DEB58A8B8}"/>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Tests 1-2</a:t>
            </a:r>
          </a:p>
        </p:txBody>
      </p:sp>
    </p:spTree>
    <p:extLst>
      <p:ext uri="{BB962C8B-B14F-4D97-AF65-F5344CB8AC3E}">
        <p14:creationId xmlns:p14="http://schemas.microsoft.com/office/powerpoint/2010/main" val="2498871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8EE525B-90CE-4B14-91B6-1BFA233CFAA5}" type="slidenum">
              <a:rPr lang="en-US" smtClean="0"/>
              <a:t>16</a:t>
            </a:fld>
            <a:endParaRPr lang="en-US" dirty="0"/>
          </a:p>
        </p:txBody>
      </p:sp>
      <p:sp>
        <p:nvSpPr>
          <p:cNvPr id="11" name="Content Placeholder 2">
            <a:extLst>
              <a:ext uri="{FF2B5EF4-FFF2-40B4-BE49-F238E27FC236}">
                <a16:creationId xmlns:a16="http://schemas.microsoft.com/office/drawing/2014/main" id="{64275D16-EACD-F748-AAB6-219883F72FD1}"/>
              </a:ext>
            </a:extLst>
          </p:cNvPr>
          <p:cNvSpPr>
            <a:spLocks noGrp="1"/>
          </p:cNvSpPr>
          <p:nvPr>
            <p:ph idx="1"/>
          </p:nvPr>
        </p:nvSpPr>
        <p:spPr>
          <a:xfrm>
            <a:off x="433414" y="1432019"/>
            <a:ext cx="4057089" cy="3378344"/>
          </a:xfrm>
        </p:spPr>
        <p:txBody>
          <a:bodyPr>
            <a:normAutofit fontScale="92500" lnSpcReduction="10000"/>
          </a:bodyPr>
          <a:lstStyle/>
          <a:p>
            <a:pPr algn="ctr">
              <a:lnSpc>
                <a:spcPct val="100000"/>
              </a:lnSpc>
              <a:spcBef>
                <a:spcPts val="500"/>
              </a:spcBef>
              <a:spcAft>
                <a:spcPts val="0"/>
              </a:spcAft>
            </a:pPr>
            <a:r>
              <a:rPr lang="en-US" sz="2000" dirty="0" err="1"/>
              <a:t>DiD</a:t>
            </a:r>
            <a:r>
              <a:rPr lang="en-US" sz="2000" dirty="0"/>
              <a:t> designs use linear regressions and panel data to examine the differential effect of a treatment</a:t>
            </a:r>
            <a:br>
              <a:rPr lang="en-US" sz="2000" dirty="0"/>
            </a:br>
            <a:r>
              <a:rPr lang="en-US" sz="2000" i="1" dirty="0">
                <a:solidFill>
                  <a:schemeClr val="accent4"/>
                </a:solidFill>
              </a:rPr>
              <a:t>(having a dashboard)</a:t>
            </a:r>
            <a:br>
              <a:rPr lang="en-US" sz="2000" dirty="0"/>
            </a:br>
            <a:r>
              <a:rPr lang="en-US" sz="2000" dirty="0"/>
              <a:t>on a treatment group</a:t>
            </a:r>
            <a:br>
              <a:rPr lang="en-US" sz="2000" dirty="0"/>
            </a:br>
            <a:r>
              <a:rPr lang="en-US" sz="2000" i="1" dirty="0">
                <a:solidFill>
                  <a:schemeClr val="accent4"/>
                </a:solidFill>
              </a:rPr>
              <a:t>(universities with dashboards)   </a:t>
            </a:r>
            <a:r>
              <a:rPr lang="en-US" sz="2000" dirty="0"/>
              <a:t>versus a control group</a:t>
            </a:r>
            <a:br>
              <a:rPr lang="en-US" sz="2000" dirty="0"/>
            </a:br>
            <a:r>
              <a:rPr lang="en-US" sz="2000" i="1" dirty="0">
                <a:solidFill>
                  <a:schemeClr val="accent4"/>
                </a:solidFill>
              </a:rPr>
              <a:t>(universities without dashboards)</a:t>
            </a:r>
            <a:br>
              <a:rPr lang="en-US" sz="2000" dirty="0">
                <a:solidFill>
                  <a:schemeClr val="accent4"/>
                </a:solidFill>
              </a:rPr>
            </a:br>
            <a:r>
              <a:rPr lang="en-US" sz="2000" dirty="0"/>
              <a:t>in a natural experiment   </a:t>
            </a:r>
            <a:r>
              <a:rPr lang="en-US" sz="2000" i="1" dirty="0">
                <a:solidFill>
                  <a:schemeClr val="accent4"/>
                </a:solidFill>
              </a:rPr>
              <a:t>(investigating change in behavior after implementation of treatment, without random assignment)</a:t>
            </a:r>
            <a:r>
              <a:rPr lang="en-US" sz="2000" dirty="0"/>
              <a:t>.</a:t>
            </a:r>
          </a:p>
        </p:txBody>
      </p:sp>
      <p:sp>
        <p:nvSpPr>
          <p:cNvPr id="14" name="TextBox 13">
            <a:extLst>
              <a:ext uri="{FF2B5EF4-FFF2-40B4-BE49-F238E27FC236}">
                <a16:creationId xmlns:a16="http://schemas.microsoft.com/office/drawing/2014/main" id="{51AA752D-0026-574A-B58F-F62BDF303520}"/>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 3</a:t>
            </a:r>
          </a:p>
        </p:txBody>
      </p:sp>
      <p:sp>
        <p:nvSpPr>
          <p:cNvPr id="7" name="Rectangle 6">
            <a:extLst>
              <a:ext uri="{FF2B5EF4-FFF2-40B4-BE49-F238E27FC236}">
                <a16:creationId xmlns:a16="http://schemas.microsoft.com/office/drawing/2014/main" id="{91949AED-031D-CD47-AE2F-9C794D19D54D}"/>
              </a:ext>
            </a:extLst>
          </p:cNvPr>
          <p:cNvSpPr/>
          <p:nvPr/>
        </p:nvSpPr>
        <p:spPr>
          <a:xfrm>
            <a:off x="1543669" y="4810363"/>
            <a:ext cx="6056661" cy="707886"/>
          </a:xfrm>
          <a:prstGeom prst="rect">
            <a:avLst/>
          </a:prstGeom>
          <a:solidFill>
            <a:schemeClr val="accent2"/>
          </a:solidFill>
          <a:ln>
            <a:noFill/>
          </a:ln>
        </p:spPr>
        <p:txBody>
          <a:bodyPr wrap="square">
            <a:spAutoFit/>
          </a:bodyPr>
          <a:lstStyle/>
          <a:p>
            <a:pPr algn="ctr">
              <a:lnSpc>
                <a:spcPct val="100000"/>
              </a:lnSpc>
              <a:spcBef>
                <a:spcPts val="500"/>
              </a:spcBef>
              <a:spcAft>
                <a:spcPts val="0"/>
              </a:spcAft>
            </a:pPr>
            <a:r>
              <a:rPr lang="en-US" sz="2000" b="1" dirty="0">
                <a:solidFill>
                  <a:schemeClr val="bg1"/>
                </a:solidFill>
              </a:rPr>
              <a:t>Covid cases = </a:t>
            </a:r>
            <a:r>
              <a:rPr lang="el-GR" sz="2000" b="1" dirty="0">
                <a:solidFill>
                  <a:schemeClr val="bg1"/>
                </a:solidFill>
              </a:rPr>
              <a:t>α</a:t>
            </a:r>
            <a:r>
              <a:rPr lang="en-US" sz="2000" b="1" dirty="0">
                <a:solidFill>
                  <a:schemeClr val="bg1"/>
                </a:solidFill>
              </a:rPr>
              <a:t> + </a:t>
            </a:r>
            <a:r>
              <a:rPr lang="en-US" sz="2000" b="1" dirty="0">
                <a:solidFill>
                  <a:schemeClr val="bg1"/>
                </a:solidFill>
                <a:sym typeface="Symbol" pitchFamily="2" charset="2"/>
              </a:rPr>
              <a:t></a:t>
            </a:r>
            <a:r>
              <a:rPr lang="en-US" sz="2000" b="1" baseline="-25000" dirty="0">
                <a:solidFill>
                  <a:schemeClr val="bg1"/>
                </a:solidFill>
              </a:rPr>
              <a:t>1</a:t>
            </a:r>
            <a:r>
              <a:rPr lang="en-US" sz="2000" b="1" dirty="0">
                <a:solidFill>
                  <a:schemeClr val="bg1"/>
                </a:solidFill>
              </a:rPr>
              <a:t>(Post) + </a:t>
            </a:r>
            <a:r>
              <a:rPr lang="en-US" sz="2000" b="1" dirty="0">
                <a:solidFill>
                  <a:schemeClr val="bg1"/>
                </a:solidFill>
                <a:sym typeface="Symbol" pitchFamily="2" charset="2"/>
              </a:rPr>
              <a:t></a:t>
            </a:r>
            <a:r>
              <a:rPr lang="en-US" sz="2000" b="1" baseline="-25000" dirty="0">
                <a:solidFill>
                  <a:schemeClr val="bg1"/>
                </a:solidFill>
                <a:sym typeface="Symbol" pitchFamily="2" charset="2"/>
              </a:rPr>
              <a:t>2</a:t>
            </a:r>
            <a:r>
              <a:rPr lang="en-US" sz="2000" b="1" dirty="0">
                <a:solidFill>
                  <a:schemeClr val="bg1"/>
                </a:solidFill>
              </a:rPr>
              <a:t>(Treatment) + </a:t>
            </a:r>
            <a:r>
              <a:rPr lang="en-US" sz="2000" b="1" dirty="0">
                <a:solidFill>
                  <a:schemeClr val="bg1"/>
                </a:solidFill>
                <a:sym typeface="Symbol" pitchFamily="2" charset="2"/>
              </a:rPr>
              <a:t></a:t>
            </a:r>
            <a:r>
              <a:rPr lang="en-US" sz="2000" b="1" baseline="-25000" dirty="0">
                <a:solidFill>
                  <a:schemeClr val="bg1"/>
                </a:solidFill>
                <a:sym typeface="Symbol" pitchFamily="2" charset="2"/>
              </a:rPr>
              <a:t>3</a:t>
            </a:r>
            <a:r>
              <a:rPr lang="en-US" sz="2000" b="1" dirty="0">
                <a:solidFill>
                  <a:schemeClr val="bg1"/>
                </a:solidFill>
              </a:rPr>
              <a:t>(Post*Treatment)</a:t>
            </a:r>
          </a:p>
        </p:txBody>
      </p:sp>
      <p:pic>
        <p:nvPicPr>
          <p:cNvPr id="1026" name="Picture 2">
            <a:extLst>
              <a:ext uri="{FF2B5EF4-FFF2-40B4-BE49-F238E27FC236}">
                <a16:creationId xmlns:a16="http://schemas.microsoft.com/office/drawing/2014/main" id="{7F034466-78BD-F245-BEA0-2419CECD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432020"/>
            <a:ext cx="4371437" cy="291429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6109A34-BBE5-5A47-8664-227DD3595AD7}"/>
              </a:ext>
            </a:extLst>
          </p:cNvPr>
          <p:cNvSpPr txBox="1">
            <a:spLocks/>
          </p:cNvSpPr>
          <p:nvPr/>
        </p:nvSpPr>
        <p:spPr>
          <a:xfrm>
            <a:off x="408014" y="963159"/>
            <a:ext cx="8298828" cy="789441"/>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500"/>
              </a:spcBef>
              <a:spcAft>
                <a:spcPts val="0"/>
              </a:spcAft>
            </a:pPr>
            <a:r>
              <a:rPr lang="en-US" sz="2000" b="1" dirty="0">
                <a:solidFill>
                  <a:schemeClr val="accent2"/>
                </a:solidFill>
              </a:rPr>
              <a:t>What is a </a:t>
            </a:r>
            <a:r>
              <a:rPr lang="en-US" sz="2000" b="1" dirty="0" err="1">
                <a:solidFill>
                  <a:schemeClr val="accent2"/>
                </a:solidFill>
              </a:rPr>
              <a:t>DiD</a:t>
            </a:r>
            <a:r>
              <a:rPr lang="en-US" sz="2000" b="1" dirty="0">
                <a:solidFill>
                  <a:schemeClr val="accent2"/>
                </a:solidFill>
              </a:rPr>
              <a:t> design?</a:t>
            </a:r>
            <a:endParaRPr lang="en-US" sz="2000" dirty="0"/>
          </a:p>
        </p:txBody>
      </p:sp>
      <p:sp>
        <p:nvSpPr>
          <p:cNvPr id="12" name="Title 1">
            <a:extLst>
              <a:ext uri="{FF2B5EF4-FFF2-40B4-BE49-F238E27FC236}">
                <a16:creationId xmlns:a16="http://schemas.microsoft.com/office/drawing/2014/main" id="{098303B7-E53E-534C-B613-871715D89CC9}"/>
              </a:ext>
            </a:extLst>
          </p:cNvPr>
          <p:cNvSpPr txBox="1">
            <a:spLocks/>
          </p:cNvSpPr>
          <p:nvPr/>
        </p:nvSpPr>
        <p:spPr>
          <a:xfrm>
            <a:off x="2043662" y="258763"/>
            <a:ext cx="6957463"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a:lstStyle>
          <a:p>
            <a:r>
              <a:rPr lang="en-US" dirty="0"/>
              <a:t>Difference in Differences</a:t>
            </a:r>
          </a:p>
        </p:txBody>
      </p:sp>
      <p:sp>
        <p:nvSpPr>
          <p:cNvPr id="9" name="Content Placeholder 2">
            <a:extLst>
              <a:ext uri="{FF2B5EF4-FFF2-40B4-BE49-F238E27FC236}">
                <a16:creationId xmlns:a16="http://schemas.microsoft.com/office/drawing/2014/main" id="{28963164-DC9F-D54A-A88E-C6D3EDF5C187}"/>
              </a:ext>
            </a:extLst>
          </p:cNvPr>
          <p:cNvSpPr txBox="1">
            <a:spLocks/>
          </p:cNvSpPr>
          <p:nvPr/>
        </p:nvSpPr>
        <p:spPr>
          <a:xfrm>
            <a:off x="1" y="5701884"/>
            <a:ext cx="9144000" cy="1003716"/>
          </a:xfrm>
          <a:prstGeom prst="rect">
            <a:avLst/>
          </a:prstGeom>
        </p:spPr>
        <p:txBody>
          <a:bodyPr vert="horz" lIns="0" tIns="45720" rIns="0" bIns="45720" rtlCol="0">
            <a:norm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tx2"/>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500"/>
              </a:spcBef>
              <a:spcAft>
                <a:spcPts val="0"/>
              </a:spcAft>
            </a:pPr>
            <a:r>
              <a:rPr lang="en-US" sz="2000" dirty="0"/>
              <a:t>Because of </a:t>
            </a:r>
            <a:r>
              <a:rPr lang="en-US" sz="2000" dirty="0" err="1"/>
              <a:t>DiD’s</a:t>
            </a:r>
            <a:r>
              <a:rPr lang="en-US" sz="2000" dirty="0"/>
              <a:t> favorable properties (natural experiment with a control group), it is often used for </a:t>
            </a:r>
            <a:r>
              <a:rPr lang="en-US" sz="2000" b="1" dirty="0">
                <a:solidFill>
                  <a:schemeClr val="accent4"/>
                </a:solidFill>
              </a:rPr>
              <a:t>causal inference</a:t>
            </a:r>
            <a:r>
              <a:rPr lang="en-US" sz="2000" dirty="0"/>
              <a:t> where certain conditions are met.</a:t>
            </a:r>
          </a:p>
        </p:txBody>
      </p:sp>
    </p:spTree>
    <p:extLst>
      <p:ext uri="{BB962C8B-B14F-4D97-AF65-F5344CB8AC3E}">
        <p14:creationId xmlns:p14="http://schemas.microsoft.com/office/powerpoint/2010/main" val="204324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762000"/>
            <a:ext cx="4175124" cy="5293827"/>
          </a:xfrm>
        </p:spPr>
        <p:txBody>
          <a:bodyPr>
            <a:noAutofit/>
          </a:bodyPr>
          <a:lstStyle/>
          <a:p>
            <a:pPr marL="342900" indent="-342900">
              <a:lnSpc>
                <a:spcPct val="100000"/>
              </a:lnSpc>
              <a:spcBef>
                <a:spcPts val="500"/>
              </a:spcBef>
              <a:spcAft>
                <a:spcPts val="0"/>
              </a:spcAft>
              <a:buFont typeface="Arial" panose="020B0604020202020204" pitchFamily="34" charset="0"/>
              <a:buChar char="•"/>
            </a:pPr>
            <a:r>
              <a:rPr lang="en-US" sz="1500" b="1" dirty="0"/>
              <a:t>Dependent variable: </a:t>
            </a:r>
            <a:r>
              <a:rPr lang="en-US" sz="1500" dirty="0"/>
              <a:t>Log of daily new county cases per 100k</a:t>
            </a:r>
          </a:p>
          <a:p>
            <a:pPr marL="342900" indent="-342900">
              <a:lnSpc>
                <a:spcPct val="100000"/>
              </a:lnSpc>
              <a:spcBef>
                <a:spcPts val="500"/>
              </a:spcBef>
              <a:spcAft>
                <a:spcPts val="0"/>
              </a:spcAft>
              <a:buFont typeface="Arial" panose="020B0604020202020204" pitchFamily="34" charset="0"/>
              <a:buChar char="•"/>
            </a:pPr>
            <a:r>
              <a:rPr lang="en-US" sz="1500" b="1" dirty="0"/>
              <a:t>Post: </a:t>
            </a:r>
            <a:r>
              <a:rPr lang="en-US" sz="1500" dirty="0"/>
              <a:t>Indicator variable equal to 1 for all days after the first day of the Fall 2020 semester</a:t>
            </a:r>
            <a:endParaRPr lang="en-US" sz="1500" b="1" dirty="0"/>
          </a:p>
          <a:p>
            <a:pPr marL="342900" indent="-342900">
              <a:lnSpc>
                <a:spcPct val="100000"/>
              </a:lnSpc>
              <a:spcBef>
                <a:spcPts val="500"/>
              </a:spcBef>
              <a:spcAft>
                <a:spcPts val="0"/>
              </a:spcAft>
              <a:buFont typeface="Arial" panose="020B0604020202020204" pitchFamily="34" charset="0"/>
              <a:buChar char="•"/>
            </a:pPr>
            <a:r>
              <a:rPr lang="en-US" sz="1500" b="1" dirty="0"/>
              <a:t>Treatment:</a:t>
            </a:r>
          </a:p>
          <a:p>
            <a:pPr marL="342900" indent="-342900">
              <a:lnSpc>
                <a:spcPct val="100000"/>
              </a:lnSpc>
              <a:spcBef>
                <a:spcPts val="500"/>
              </a:spcBef>
              <a:spcAft>
                <a:spcPts val="0"/>
              </a:spcAft>
              <a:buFont typeface="+mj-lt"/>
              <a:buAutoNum type="arabicParenR"/>
            </a:pPr>
            <a:r>
              <a:rPr lang="en-US" sz="1500" dirty="0"/>
              <a:t>Indicator variable equal to 1 if the university has a covid dashboard</a:t>
            </a:r>
          </a:p>
          <a:p>
            <a:pPr marL="342900" indent="-342900">
              <a:lnSpc>
                <a:spcPct val="100000"/>
              </a:lnSpc>
              <a:spcBef>
                <a:spcPts val="500"/>
              </a:spcBef>
              <a:spcAft>
                <a:spcPts val="0"/>
              </a:spcAft>
              <a:buFont typeface="+mj-lt"/>
              <a:buAutoNum type="arabicParenR"/>
            </a:pPr>
            <a:r>
              <a:rPr lang="en-US" sz="1500" dirty="0"/>
              <a:t>Indicator variable equal to 1 for universities with high information content dashboards (as proxied by median PC1’s above the population median)</a:t>
            </a:r>
          </a:p>
          <a:p>
            <a:pPr marL="342900" indent="-342900">
              <a:lnSpc>
                <a:spcPct val="100000"/>
              </a:lnSpc>
              <a:spcBef>
                <a:spcPts val="500"/>
              </a:spcBef>
              <a:spcAft>
                <a:spcPts val="0"/>
              </a:spcAft>
              <a:buFont typeface="+mj-lt"/>
              <a:buAutoNum type="arabicParenR"/>
            </a:pPr>
            <a:r>
              <a:rPr lang="en-US" sz="1500" dirty="0"/>
              <a:t>Indicator variable equal to 1 for universities with low information content dashboards (as proxied by median PC1’s below the population median)</a:t>
            </a:r>
          </a:p>
          <a:p>
            <a:pPr marL="342900" indent="-342900">
              <a:lnSpc>
                <a:spcPct val="100000"/>
              </a:lnSpc>
              <a:spcBef>
                <a:spcPts val="500"/>
              </a:spcBef>
              <a:spcAft>
                <a:spcPts val="0"/>
              </a:spcAft>
              <a:buFont typeface="+mj-lt"/>
              <a:buAutoNum type="arabicParenR"/>
            </a:pPr>
            <a:r>
              <a:rPr lang="en-US" sz="1500" dirty="0"/>
              <a:t>Indicator variable equal to 1 for dashboards with dynamic HTML charts</a:t>
            </a:r>
          </a:p>
          <a:p>
            <a:pPr marL="342900" indent="-342900">
              <a:lnSpc>
                <a:spcPct val="100000"/>
              </a:lnSpc>
              <a:spcBef>
                <a:spcPts val="500"/>
              </a:spcBef>
              <a:spcAft>
                <a:spcPts val="0"/>
              </a:spcAft>
              <a:buFont typeface="Arial" panose="020B0604020202020204" pitchFamily="34" charset="0"/>
              <a:buChar char="•"/>
            </a:pPr>
            <a:r>
              <a:rPr lang="en-US" sz="1500" b="1" dirty="0"/>
              <a:t>Fixed effects: </a:t>
            </a:r>
            <a:r>
              <a:rPr lang="en-US" sz="1500" dirty="0"/>
              <a:t>County (FIPS)</a:t>
            </a:r>
          </a:p>
          <a:p>
            <a:pPr marL="342900" indent="-342900">
              <a:lnSpc>
                <a:spcPct val="100000"/>
              </a:lnSpc>
              <a:spcBef>
                <a:spcPts val="500"/>
              </a:spcBef>
              <a:spcAft>
                <a:spcPts val="0"/>
              </a:spcAft>
              <a:buFont typeface="Arial" panose="020B0604020202020204" pitchFamily="34" charset="0"/>
              <a:buChar char="•"/>
            </a:pPr>
            <a:r>
              <a:rPr lang="en-US" sz="1500" b="1" dirty="0"/>
              <a:t>Other controls: </a:t>
            </a:r>
            <a:r>
              <a:rPr lang="en-US" sz="1500" dirty="0"/>
              <a:t>Relevant university specific variables identified using LASSO</a:t>
            </a:r>
          </a:p>
        </p:txBody>
      </p:sp>
      <p:sp>
        <p:nvSpPr>
          <p:cNvPr id="5" name="Slide Number Placeholder 4"/>
          <p:cNvSpPr>
            <a:spLocks noGrp="1"/>
          </p:cNvSpPr>
          <p:nvPr>
            <p:ph type="sldNum" sz="quarter" idx="12"/>
          </p:nvPr>
        </p:nvSpPr>
        <p:spPr/>
        <p:txBody>
          <a:bodyPr/>
          <a:lstStyle/>
          <a:p>
            <a:fld id="{68EE525B-90CE-4B14-91B6-1BFA233CFAA5}" type="slidenum">
              <a:rPr lang="en-US" smtClean="0"/>
              <a:t>17</a:t>
            </a:fld>
            <a:endParaRPr lang="en-US"/>
          </a:p>
        </p:txBody>
      </p:sp>
      <p:sp>
        <p:nvSpPr>
          <p:cNvPr id="8" name="Title 1">
            <a:extLst>
              <a:ext uri="{FF2B5EF4-FFF2-40B4-BE49-F238E27FC236}">
                <a16:creationId xmlns:a16="http://schemas.microsoft.com/office/drawing/2014/main" id="{933C46A4-96C1-8649-B488-48448AD3E533}"/>
              </a:ext>
            </a:extLst>
          </p:cNvPr>
          <p:cNvSpPr txBox="1">
            <a:spLocks/>
          </p:cNvSpPr>
          <p:nvPr/>
        </p:nvSpPr>
        <p:spPr>
          <a:xfrm>
            <a:off x="2043662" y="258763"/>
            <a:ext cx="6957463"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a:lstStyle>
          <a:p>
            <a:r>
              <a:rPr lang="en-US" dirty="0"/>
              <a:t>Difference in Differences</a:t>
            </a:r>
          </a:p>
        </p:txBody>
      </p:sp>
      <p:sp>
        <p:nvSpPr>
          <p:cNvPr id="9" name="TextBox 8">
            <a:extLst>
              <a:ext uri="{FF2B5EF4-FFF2-40B4-BE49-F238E27FC236}">
                <a16:creationId xmlns:a16="http://schemas.microsoft.com/office/drawing/2014/main" id="{383E9E60-1316-4946-A176-871DEB58A8B8}"/>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 3</a:t>
            </a:r>
          </a:p>
        </p:txBody>
      </p:sp>
      <p:pic>
        <p:nvPicPr>
          <p:cNvPr id="4" name="Picture 3" descr="Table&#10;&#10;Description automatically generated">
            <a:extLst>
              <a:ext uri="{FF2B5EF4-FFF2-40B4-BE49-F238E27FC236}">
                <a16:creationId xmlns:a16="http://schemas.microsoft.com/office/drawing/2014/main" id="{5AE89355-F00B-7C43-AF52-D41372DE3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762000"/>
            <a:ext cx="4489450" cy="2971097"/>
          </a:xfrm>
          <a:prstGeom prst="rect">
            <a:avLst/>
          </a:prstGeom>
        </p:spPr>
      </p:pic>
      <p:pic>
        <p:nvPicPr>
          <p:cNvPr id="7" name="Picture 6" descr="Table&#10;&#10;Description automatically generated">
            <a:extLst>
              <a:ext uri="{FF2B5EF4-FFF2-40B4-BE49-F238E27FC236}">
                <a16:creationId xmlns:a16="http://schemas.microsoft.com/office/drawing/2014/main" id="{8A0BD740-BDE4-644F-A918-8B5087379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703248"/>
            <a:ext cx="4489450" cy="2464980"/>
          </a:xfrm>
          <a:prstGeom prst="rect">
            <a:avLst/>
          </a:prstGeom>
        </p:spPr>
      </p:pic>
    </p:spTree>
    <p:extLst>
      <p:ext uri="{BB962C8B-B14F-4D97-AF65-F5344CB8AC3E}">
        <p14:creationId xmlns:p14="http://schemas.microsoft.com/office/powerpoint/2010/main" val="538336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838200"/>
            <a:ext cx="4175124" cy="5217627"/>
          </a:xfrm>
        </p:spPr>
        <p:txBody>
          <a:bodyPr>
            <a:noAutofit/>
          </a:bodyPr>
          <a:lstStyle/>
          <a:p>
            <a:pPr marL="342900" indent="-342900">
              <a:lnSpc>
                <a:spcPct val="100000"/>
              </a:lnSpc>
              <a:spcBef>
                <a:spcPts val="500"/>
              </a:spcBef>
              <a:spcAft>
                <a:spcPts val="0"/>
              </a:spcAft>
              <a:buFont typeface="Arial" panose="020B0604020202020204" pitchFamily="34" charset="0"/>
              <a:buChar char="•"/>
            </a:pPr>
            <a:r>
              <a:rPr lang="en-US" sz="2000" dirty="0"/>
              <a:t>Again, we see that more information does not necessarily yield better results.</a:t>
            </a:r>
          </a:p>
          <a:p>
            <a:pPr marL="342900" indent="-342900">
              <a:lnSpc>
                <a:spcPct val="100000"/>
              </a:lnSpc>
              <a:spcBef>
                <a:spcPts val="500"/>
              </a:spcBef>
              <a:spcAft>
                <a:spcPts val="0"/>
              </a:spcAft>
              <a:buFont typeface="Arial" panose="020B0604020202020204" pitchFamily="34" charset="0"/>
              <a:buChar char="•"/>
            </a:pPr>
            <a:r>
              <a:rPr lang="en-US" sz="2000" dirty="0"/>
              <a:t>Universities that have covid dashboards (and dynamic HTML content therein) do not do better (in terms of covid cases) than universities that do not have dashboards once the Fall 2020 semester begins (in the post period).</a:t>
            </a:r>
          </a:p>
          <a:p>
            <a:pPr marL="342900" indent="-342900">
              <a:lnSpc>
                <a:spcPct val="100000"/>
              </a:lnSpc>
              <a:spcBef>
                <a:spcPts val="500"/>
              </a:spcBef>
              <a:spcAft>
                <a:spcPts val="0"/>
              </a:spcAft>
              <a:buFont typeface="Arial" panose="020B0604020202020204" pitchFamily="34" charset="0"/>
              <a:buChar char="•"/>
            </a:pPr>
            <a:r>
              <a:rPr lang="en-US" sz="2000" dirty="0"/>
              <a:t>This could imply that universities need to be proactive in managing covid cases through policies and procedures as information disclosure does not seem to be enough.</a:t>
            </a:r>
          </a:p>
          <a:p>
            <a:pPr marL="342900" indent="-342900">
              <a:lnSpc>
                <a:spcPct val="100000"/>
              </a:lnSpc>
              <a:spcBef>
                <a:spcPts val="500"/>
              </a:spcBef>
              <a:spcAft>
                <a:spcPts val="0"/>
              </a:spcAft>
              <a:buFont typeface="Arial" panose="020B0604020202020204" pitchFamily="34" charset="0"/>
              <a:buChar char="•"/>
            </a:pPr>
            <a:endParaRPr lang="en-US" sz="2000" dirty="0"/>
          </a:p>
          <a:p>
            <a:pPr marL="342900" indent="-342900">
              <a:lnSpc>
                <a:spcPct val="100000"/>
              </a:lnSpc>
              <a:spcBef>
                <a:spcPts val="500"/>
              </a:spcBef>
              <a:spcAft>
                <a:spcPts val="0"/>
              </a:spcAft>
              <a:buFont typeface="Arial" panose="020B0604020202020204" pitchFamily="34" charset="0"/>
              <a:buChar char="•"/>
            </a:pPr>
            <a:endParaRPr lang="en-US" sz="2000" dirty="0"/>
          </a:p>
        </p:txBody>
      </p:sp>
      <p:sp>
        <p:nvSpPr>
          <p:cNvPr id="5" name="Slide Number Placeholder 4"/>
          <p:cNvSpPr>
            <a:spLocks noGrp="1"/>
          </p:cNvSpPr>
          <p:nvPr>
            <p:ph type="sldNum" sz="quarter" idx="12"/>
          </p:nvPr>
        </p:nvSpPr>
        <p:spPr/>
        <p:txBody>
          <a:bodyPr/>
          <a:lstStyle/>
          <a:p>
            <a:fld id="{68EE525B-90CE-4B14-91B6-1BFA233CFAA5}" type="slidenum">
              <a:rPr lang="en-US" smtClean="0"/>
              <a:t>18</a:t>
            </a:fld>
            <a:endParaRPr lang="en-US"/>
          </a:p>
        </p:txBody>
      </p:sp>
      <p:sp>
        <p:nvSpPr>
          <p:cNvPr id="8" name="Title 1">
            <a:extLst>
              <a:ext uri="{FF2B5EF4-FFF2-40B4-BE49-F238E27FC236}">
                <a16:creationId xmlns:a16="http://schemas.microsoft.com/office/drawing/2014/main" id="{933C46A4-96C1-8649-B488-48448AD3E533}"/>
              </a:ext>
            </a:extLst>
          </p:cNvPr>
          <p:cNvSpPr txBox="1">
            <a:spLocks/>
          </p:cNvSpPr>
          <p:nvPr/>
        </p:nvSpPr>
        <p:spPr>
          <a:xfrm>
            <a:off x="2043662" y="258763"/>
            <a:ext cx="6957463" cy="5078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000" kern="1200">
                <a:solidFill>
                  <a:srgbClr val="C5093B"/>
                </a:solidFill>
                <a:latin typeface="+mj-lt"/>
                <a:ea typeface="+mj-ea"/>
                <a:cs typeface="+mj-cs"/>
              </a:defRPr>
            </a:lvl1pPr>
          </a:lstStyle>
          <a:p>
            <a:r>
              <a:rPr lang="en-US" dirty="0"/>
              <a:t>Interpretation of Results</a:t>
            </a:r>
          </a:p>
        </p:txBody>
      </p:sp>
      <p:sp>
        <p:nvSpPr>
          <p:cNvPr id="9" name="TextBox 8">
            <a:extLst>
              <a:ext uri="{FF2B5EF4-FFF2-40B4-BE49-F238E27FC236}">
                <a16:creationId xmlns:a16="http://schemas.microsoft.com/office/drawing/2014/main" id="{383E9E60-1316-4946-A176-871DEB58A8B8}"/>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Test 3</a:t>
            </a:r>
          </a:p>
        </p:txBody>
      </p:sp>
      <p:pic>
        <p:nvPicPr>
          <p:cNvPr id="4" name="Picture 3" descr="Table&#10;&#10;Description automatically generated">
            <a:extLst>
              <a:ext uri="{FF2B5EF4-FFF2-40B4-BE49-F238E27FC236}">
                <a16:creationId xmlns:a16="http://schemas.microsoft.com/office/drawing/2014/main" id="{5AE89355-F00B-7C43-AF52-D41372DE3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762000"/>
            <a:ext cx="4489450" cy="2971097"/>
          </a:xfrm>
          <a:prstGeom prst="rect">
            <a:avLst/>
          </a:prstGeom>
        </p:spPr>
      </p:pic>
      <p:pic>
        <p:nvPicPr>
          <p:cNvPr id="7" name="Picture 6" descr="Table&#10;&#10;Description automatically generated">
            <a:extLst>
              <a:ext uri="{FF2B5EF4-FFF2-40B4-BE49-F238E27FC236}">
                <a16:creationId xmlns:a16="http://schemas.microsoft.com/office/drawing/2014/main" id="{8A0BD740-BDE4-644F-A918-8B5087379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703248"/>
            <a:ext cx="4489450" cy="2464980"/>
          </a:xfrm>
          <a:prstGeom prst="rect">
            <a:avLst/>
          </a:prstGeom>
        </p:spPr>
      </p:pic>
    </p:spTree>
    <p:extLst>
      <p:ext uri="{BB962C8B-B14F-4D97-AF65-F5344CB8AC3E}">
        <p14:creationId xmlns:p14="http://schemas.microsoft.com/office/powerpoint/2010/main" val="15979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56907" y="5181553"/>
            <a:ext cx="4030185" cy="990647"/>
          </a:xfrm>
          <a:prstGeom prst="rect">
            <a:avLst/>
          </a:prstGeom>
        </p:spPr>
      </p:pic>
      <p:sp>
        <p:nvSpPr>
          <p:cNvPr id="3" name="Rectangle 2"/>
          <p:cNvSpPr/>
          <p:nvPr/>
        </p:nvSpPr>
        <p:spPr>
          <a:xfrm>
            <a:off x="3200400" y="1833192"/>
            <a:ext cx="2743200" cy="3043608"/>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2">
            <a:extLst>
              <a:ext uri="{FF2B5EF4-FFF2-40B4-BE49-F238E27FC236}">
                <a16:creationId xmlns:a16="http://schemas.microsoft.com/office/drawing/2014/main" id="{D1092F7D-1A49-7C46-993C-A2A9CB27BD45}"/>
              </a:ext>
            </a:extLst>
          </p:cNvPr>
          <p:cNvSpPr txBox="1">
            <a:spLocks/>
          </p:cNvSpPr>
          <p:nvPr/>
        </p:nvSpPr>
        <p:spPr>
          <a:xfrm>
            <a:off x="0" y="420403"/>
            <a:ext cx="9144000" cy="1229119"/>
          </a:xfrm>
          <a:prstGeom prst="rect">
            <a:avLst/>
          </a:prstGeom>
        </p:spPr>
        <p:txBody>
          <a:bodyPr vert="horz" wrap="square" lIns="0" tIns="45720" rIns="0" bIns="45720" rtlCol="0">
            <a:spAutoFit/>
          </a:bodyPr>
          <a:lstStyle>
            <a:lvl1pPr marL="0" indent="0" algn="l" defTabSz="914400" rtl="0" eaLnBrk="1" latinLnBrk="0" hangingPunct="1">
              <a:lnSpc>
                <a:spcPct val="114000"/>
              </a:lnSpc>
              <a:spcBef>
                <a:spcPts val="800"/>
              </a:spcBef>
              <a:spcAft>
                <a:spcPts val="200"/>
              </a:spcAft>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114000"/>
              </a:lnSpc>
              <a:spcBef>
                <a:spcPts val="800"/>
              </a:spcBef>
              <a:spcAft>
                <a:spcPts val="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4000"/>
              </a:lnSpc>
              <a:spcBef>
                <a:spcPts val="800"/>
              </a:spcBef>
              <a:spcAft>
                <a:spcPts val="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4000"/>
              </a:lnSpc>
              <a:spcBef>
                <a:spcPts val="800"/>
              </a:spcBef>
              <a:spcAft>
                <a:spcPts val="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4000"/>
              </a:lnSpc>
              <a:spcBef>
                <a:spcPts val="800"/>
              </a:spcBef>
              <a:spcAft>
                <a:spcPts val="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3000" dirty="0"/>
              <a:t>Thank you!</a:t>
            </a:r>
          </a:p>
          <a:p>
            <a:pPr algn="ctr"/>
            <a:r>
              <a:rPr lang="en-US" sz="3000" dirty="0"/>
              <a:t>Any questions?</a:t>
            </a:r>
          </a:p>
        </p:txBody>
      </p:sp>
    </p:spTree>
    <p:extLst>
      <p:ext uri="{BB962C8B-B14F-4D97-AF65-F5344CB8AC3E}">
        <p14:creationId xmlns:p14="http://schemas.microsoft.com/office/powerpoint/2010/main" val="458802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6023286" cy="507831"/>
          </a:xfrm>
        </p:spPr>
        <p:txBody>
          <a:bodyPr/>
          <a:lstStyle/>
          <a:p>
            <a:r>
              <a:rPr lang="en-US" dirty="0"/>
              <a:t>Presentation Outline</a:t>
            </a:r>
          </a:p>
        </p:txBody>
      </p:sp>
      <p:sp>
        <p:nvSpPr>
          <p:cNvPr id="3" name="Content Placeholder 2"/>
          <p:cNvSpPr>
            <a:spLocks noGrp="1"/>
          </p:cNvSpPr>
          <p:nvPr>
            <p:ph idx="1"/>
          </p:nvPr>
        </p:nvSpPr>
        <p:spPr>
          <a:xfrm>
            <a:off x="401793" y="1371600"/>
            <a:ext cx="8340414" cy="4114800"/>
          </a:xfrm>
        </p:spPr>
        <p:txBody>
          <a:bodyPr>
            <a:normAutofit lnSpcReduction="10000"/>
          </a:bodyPr>
          <a:lstStyle/>
          <a:p>
            <a:pPr marL="457200" indent="-457200">
              <a:buAutoNum type="arabicParenR"/>
            </a:pPr>
            <a:r>
              <a:rPr lang="en-US" sz="2000" dirty="0"/>
              <a:t>Background information and motivation</a:t>
            </a:r>
          </a:p>
          <a:p>
            <a:pPr marL="457200" indent="-457200">
              <a:buAutoNum type="arabicParenR"/>
            </a:pPr>
            <a:r>
              <a:rPr lang="en-US" sz="2000" dirty="0"/>
              <a:t>Research questions and goals</a:t>
            </a:r>
          </a:p>
          <a:p>
            <a:pPr marL="457200" indent="-457200">
              <a:buAutoNum type="arabicParenR"/>
            </a:pPr>
            <a:r>
              <a:rPr lang="en-US" sz="2000" dirty="0"/>
              <a:t>Description of our data</a:t>
            </a:r>
          </a:p>
          <a:p>
            <a:pPr marL="457200" indent="-457200">
              <a:buAutoNum type="arabicParenR"/>
            </a:pPr>
            <a:r>
              <a:rPr lang="en-US" sz="2000" dirty="0"/>
              <a:t>Exploratory analysis</a:t>
            </a:r>
          </a:p>
          <a:p>
            <a:pPr marL="457200" indent="-457200">
              <a:buAutoNum type="arabicParenR"/>
            </a:pPr>
            <a:r>
              <a:rPr lang="en-US" sz="2000" dirty="0"/>
              <a:t>Additional data collection through web scraping</a:t>
            </a:r>
          </a:p>
          <a:p>
            <a:pPr marL="457200" indent="-457200">
              <a:buAutoNum type="arabicParenR"/>
            </a:pPr>
            <a:r>
              <a:rPr lang="en-US" sz="2000" dirty="0"/>
              <a:t>Three main tests:</a:t>
            </a:r>
          </a:p>
          <a:p>
            <a:pPr marL="800100" lvl="1" indent="-342900">
              <a:buFont typeface="Arial" panose="020B0604020202020204" pitchFamily="34" charset="0"/>
              <a:buChar char="•"/>
            </a:pPr>
            <a:r>
              <a:rPr lang="en-US" sz="2000" dirty="0"/>
              <a:t>7-Day Event Study</a:t>
            </a:r>
          </a:p>
          <a:p>
            <a:pPr marL="800100" lvl="1" indent="-342900">
              <a:buFont typeface="Arial" panose="020B0604020202020204" pitchFamily="34" charset="0"/>
              <a:buChar char="•"/>
            </a:pPr>
            <a:r>
              <a:rPr lang="en-US" sz="2000" dirty="0"/>
              <a:t>14-Day Event Study</a:t>
            </a:r>
          </a:p>
          <a:p>
            <a:pPr marL="800100" lvl="1" indent="-342900">
              <a:buFont typeface="Arial" panose="020B0604020202020204" pitchFamily="34" charset="0"/>
              <a:buChar char="•"/>
            </a:pPr>
            <a:r>
              <a:rPr lang="en-US" sz="2000" dirty="0"/>
              <a:t>Difference in Differences Design</a:t>
            </a:r>
          </a:p>
        </p:txBody>
      </p:sp>
      <p:sp>
        <p:nvSpPr>
          <p:cNvPr id="5" name="Slide Number Placeholder 4"/>
          <p:cNvSpPr>
            <a:spLocks noGrp="1"/>
          </p:cNvSpPr>
          <p:nvPr>
            <p:ph type="sldNum" sz="quarter" idx="12"/>
          </p:nvPr>
        </p:nvSpPr>
        <p:spPr/>
        <p:txBody>
          <a:bodyPr/>
          <a:lstStyle/>
          <a:p>
            <a:fld id="{68EE525B-90CE-4B14-91B6-1BFA233CFAA5}" type="slidenum">
              <a:rPr lang="en-US" smtClean="0"/>
              <a:t>2</a:t>
            </a:fld>
            <a:endParaRPr lang="en-US"/>
          </a:p>
        </p:txBody>
      </p:sp>
      <p:sp>
        <p:nvSpPr>
          <p:cNvPr id="8" name="TextBox 7">
            <a:extLst>
              <a:ext uri="{FF2B5EF4-FFF2-40B4-BE49-F238E27FC236}">
                <a16:creationId xmlns:a16="http://schemas.microsoft.com/office/drawing/2014/main" id="{F2750A7E-321F-BE4F-B03B-AB9D5BEF1D31}"/>
              </a:ext>
            </a:extLst>
          </p:cNvPr>
          <p:cNvSpPr txBox="1"/>
          <p:nvPr/>
        </p:nvSpPr>
        <p:spPr>
          <a:xfrm>
            <a:off x="463296" y="256250"/>
            <a:ext cx="17994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outline</a:t>
            </a:r>
          </a:p>
        </p:txBody>
      </p:sp>
    </p:spTree>
    <p:extLst>
      <p:ext uri="{BB962C8B-B14F-4D97-AF65-F5344CB8AC3E}">
        <p14:creationId xmlns:p14="http://schemas.microsoft.com/office/powerpoint/2010/main" val="248041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657600"/>
            <a:ext cx="8553446" cy="590551"/>
          </a:xfrm>
        </p:spPr>
        <p:txBody>
          <a:bodyPr anchor="ctr">
            <a:normAutofit/>
          </a:bodyPr>
          <a:lstStyle/>
          <a:p>
            <a:r>
              <a:rPr lang="en-US" sz="3100" dirty="0"/>
              <a:t>Covid-19’s Effect on Universities</a:t>
            </a:r>
          </a:p>
        </p:txBody>
      </p:sp>
      <p:pic>
        <p:nvPicPr>
          <p:cNvPr id="6" name="Picture 5" descr="A picture containing tree, grass, outdoor, house&#10;&#10;Description automatically generated">
            <a:extLst>
              <a:ext uri="{FF2B5EF4-FFF2-40B4-BE49-F238E27FC236}">
                <a16:creationId xmlns:a16="http://schemas.microsoft.com/office/drawing/2014/main" id="{88B56627-94EC-744D-8A9D-86E3CA1B9871}"/>
              </a:ext>
            </a:extLst>
          </p:cNvPr>
          <p:cNvPicPr>
            <a:picLocks noChangeAspect="1"/>
          </p:cNvPicPr>
          <p:nvPr/>
        </p:nvPicPr>
        <p:blipFill rotWithShape="1">
          <a:blip r:embed="rId3">
            <a:extLst>
              <a:ext uri="{28A0092B-C50C-407E-A947-70E740481C1C}">
                <a14:useLocalDpi xmlns:a14="http://schemas.microsoft.com/office/drawing/2010/main" val="0"/>
              </a:ext>
            </a:extLst>
          </a:blip>
          <a:srcRect t="10237" b="35657"/>
          <a:stretch/>
        </p:blipFill>
        <p:spPr>
          <a:xfrm>
            <a:off x="20" y="-1905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228600" y="4048125"/>
            <a:ext cx="8553446" cy="2419528"/>
          </a:xfrm>
        </p:spPr>
        <p:txBody>
          <a:bodyPr anchor="ctr">
            <a:normAutofit/>
          </a:bodyPr>
          <a:lstStyle/>
          <a:p>
            <a:pPr marL="285750" indent="-285750">
              <a:buFont typeface="Arial" panose="020B0604020202020204" pitchFamily="34" charset="0"/>
              <a:buChar char="•"/>
            </a:pPr>
            <a:r>
              <a:rPr lang="en-US" sz="2000" dirty="0"/>
              <a:t>The onset of the pandemic forced many universities to close their doors to students in March 2020 across the nation and worldwide</a:t>
            </a:r>
          </a:p>
          <a:p>
            <a:pPr marL="285750" indent="-285750">
              <a:buFont typeface="Arial" panose="020B0604020202020204" pitchFamily="34" charset="0"/>
              <a:buChar char="•"/>
            </a:pPr>
            <a:r>
              <a:rPr lang="en-US" sz="2000" dirty="0"/>
              <a:t>As the pandemic continued, a large variation in university policies for the Fall 2020 semester emerged.  Some schools offered courses in person while others adopted a hybrid format or moved fully online.</a:t>
            </a:r>
          </a:p>
        </p:txBody>
      </p:sp>
      <p:sp>
        <p:nvSpPr>
          <p:cNvPr id="5" name="Slide Number Placeholder 4"/>
          <p:cNvSpPr>
            <a:spLocks noGrp="1"/>
          </p:cNvSpPr>
          <p:nvPr>
            <p:ph type="sldNum" sz="quarter" idx="12"/>
          </p:nvPr>
        </p:nvSpPr>
        <p:spPr>
          <a:xfrm>
            <a:off x="6934200" y="6102528"/>
            <a:ext cx="2057400" cy="365125"/>
          </a:xfrm>
        </p:spPr>
        <p:txBody>
          <a:bodyPr>
            <a:normAutofit/>
          </a:bodyPr>
          <a:lstStyle/>
          <a:p>
            <a:pPr>
              <a:spcAft>
                <a:spcPts val="600"/>
              </a:spcAft>
            </a:pPr>
            <a:fld id="{68EE525B-90CE-4B14-91B6-1BFA233CFAA5}" type="slidenum">
              <a:rPr lang="en-US">
                <a:solidFill>
                  <a:schemeClr val="tx1">
                    <a:lumMod val="75000"/>
                    <a:lumOff val="25000"/>
                  </a:schemeClr>
                </a:solidFill>
              </a:rPr>
              <a:pPr>
                <a:spcAft>
                  <a:spcPts val="600"/>
                </a:spcAft>
              </a:pPr>
              <a:t>3</a:t>
            </a:fld>
            <a:endParaRPr lang="en-US" dirty="0">
              <a:solidFill>
                <a:schemeClr val="tx1">
                  <a:lumMod val="75000"/>
                  <a:lumOff val="25000"/>
                </a:schemeClr>
              </a:solidFill>
            </a:endParaRPr>
          </a:p>
        </p:txBody>
      </p:sp>
      <p:sp>
        <p:nvSpPr>
          <p:cNvPr id="10" name="TextBox 9">
            <a:extLst>
              <a:ext uri="{FF2B5EF4-FFF2-40B4-BE49-F238E27FC236}">
                <a16:creationId xmlns:a16="http://schemas.microsoft.com/office/drawing/2014/main" id="{96A46E78-FA1A-1341-AA36-63E0738E7D4E}"/>
              </a:ext>
            </a:extLst>
          </p:cNvPr>
          <p:cNvSpPr txBox="1"/>
          <p:nvPr/>
        </p:nvSpPr>
        <p:spPr>
          <a:xfrm>
            <a:off x="463296" y="256250"/>
            <a:ext cx="1799404" cy="400110"/>
          </a:xfrm>
          <a:prstGeom prst="rect">
            <a:avLst/>
          </a:prstGeom>
          <a:solidFill>
            <a:schemeClr val="tx2"/>
          </a:solidFill>
          <a:ln w="19050">
            <a:solidFill>
              <a:schemeClr val="bg1"/>
            </a:solidFill>
          </a:ln>
        </p:spPr>
        <p:txBody>
          <a:bodyPr wrap="square" rtlCol="0">
            <a:spAutoFit/>
          </a:bodyPr>
          <a:lstStyle/>
          <a:p>
            <a:pPr algn="ctr"/>
            <a:r>
              <a:rPr lang="en-US" sz="2000" dirty="0">
                <a:solidFill>
                  <a:schemeClr val="bg1"/>
                </a:solidFill>
                <a:latin typeface="Copperplate" panose="02000504000000020004" pitchFamily="2" charset="77"/>
              </a:rPr>
              <a:t>background</a:t>
            </a:r>
          </a:p>
        </p:txBody>
      </p:sp>
    </p:spTree>
    <p:extLst>
      <p:ext uri="{BB962C8B-B14F-4D97-AF65-F5344CB8AC3E}">
        <p14:creationId xmlns:p14="http://schemas.microsoft.com/office/powerpoint/2010/main" val="140853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6023286" cy="507831"/>
          </a:xfrm>
        </p:spPr>
        <p:txBody>
          <a:bodyPr/>
          <a:lstStyle/>
          <a:p>
            <a:r>
              <a:rPr lang="en-US" dirty="0"/>
              <a:t>University Covid Dashboards</a:t>
            </a:r>
          </a:p>
        </p:txBody>
      </p:sp>
      <p:sp>
        <p:nvSpPr>
          <p:cNvPr id="3" name="Content Placeholder 2"/>
          <p:cNvSpPr>
            <a:spLocks noGrp="1"/>
          </p:cNvSpPr>
          <p:nvPr>
            <p:ph idx="1"/>
          </p:nvPr>
        </p:nvSpPr>
        <p:spPr>
          <a:xfrm>
            <a:off x="422586" y="885135"/>
            <a:ext cx="8340414" cy="1172265"/>
          </a:xfrm>
        </p:spPr>
        <p:txBody>
          <a:bodyPr>
            <a:normAutofit/>
          </a:bodyPr>
          <a:lstStyle/>
          <a:p>
            <a:pPr marL="342900" indent="-342900">
              <a:buFont typeface="Arial" panose="020B0604020202020204" pitchFamily="34" charset="0"/>
              <a:buChar char="•"/>
            </a:pPr>
            <a:r>
              <a:rPr lang="en-US" sz="2000" dirty="0"/>
              <a:t>Many universities created webpages completely dedicated to tracking and monitoring the number of covid cases among their population of students, faculty, and staff (“dashboards”)</a:t>
            </a:r>
          </a:p>
        </p:txBody>
      </p:sp>
      <p:sp>
        <p:nvSpPr>
          <p:cNvPr id="5" name="Slide Number Placeholder 4"/>
          <p:cNvSpPr>
            <a:spLocks noGrp="1"/>
          </p:cNvSpPr>
          <p:nvPr>
            <p:ph type="sldNum" sz="quarter" idx="12"/>
          </p:nvPr>
        </p:nvSpPr>
        <p:spPr/>
        <p:txBody>
          <a:bodyPr/>
          <a:lstStyle/>
          <a:p>
            <a:fld id="{68EE525B-90CE-4B14-91B6-1BFA233CFAA5}" type="slidenum">
              <a:rPr lang="en-US" smtClean="0"/>
              <a:t>4</a:t>
            </a:fld>
            <a:endParaRPr lang="en-US"/>
          </a:p>
        </p:txBody>
      </p:sp>
      <p:pic>
        <p:nvPicPr>
          <p:cNvPr id="22" name="Picture 21" descr="Graphical user interface, application, Teams&#10;&#10;Description automatically generated">
            <a:extLst>
              <a:ext uri="{FF2B5EF4-FFF2-40B4-BE49-F238E27FC236}">
                <a16:creationId xmlns:a16="http://schemas.microsoft.com/office/drawing/2014/main" id="{A001F8C8-BE92-D442-8AA2-DFED9202C37E}"/>
              </a:ext>
            </a:extLst>
          </p:cNvPr>
          <p:cNvPicPr>
            <a:picLocks noChangeAspect="1"/>
          </p:cNvPicPr>
          <p:nvPr/>
        </p:nvPicPr>
        <p:blipFill rotWithShape="1">
          <a:blip r:embed="rId2">
            <a:extLst>
              <a:ext uri="{28A0092B-C50C-407E-A947-70E740481C1C}">
                <a14:useLocalDpi xmlns:a14="http://schemas.microsoft.com/office/drawing/2010/main" val="0"/>
              </a:ext>
            </a:extLst>
          </a:blip>
          <a:srcRect b="17855"/>
          <a:stretch/>
        </p:blipFill>
        <p:spPr>
          <a:xfrm>
            <a:off x="668493" y="2640497"/>
            <a:ext cx="7772400" cy="3684103"/>
          </a:xfrm>
          <a:prstGeom prst="rect">
            <a:avLst/>
          </a:prstGeom>
        </p:spPr>
      </p:pic>
      <p:sp>
        <p:nvSpPr>
          <p:cNvPr id="6" name="Rectangle 5">
            <a:extLst>
              <a:ext uri="{FF2B5EF4-FFF2-40B4-BE49-F238E27FC236}">
                <a16:creationId xmlns:a16="http://schemas.microsoft.com/office/drawing/2014/main" id="{59042200-205A-9A44-A20F-55737556BBB4}"/>
              </a:ext>
            </a:extLst>
          </p:cNvPr>
          <p:cNvSpPr/>
          <p:nvPr/>
        </p:nvSpPr>
        <p:spPr>
          <a:xfrm>
            <a:off x="-17307" y="2136053"/>
            <a:ext cx="9143999" cy="400110"/>
          </a:xfrm>
          <a:prstGeom prst="rect">
            <a:avLst/>
          </a:prstGeom>
        </p:spPr>
        <p:txBody>
          <a:bodyPr wrap="square">
            <a:spAutoFit/>
          </a:bodyPr>
          <a:lstStyle/>
          <a:p>
            <a:pPr algn="ctr"/>
            <a:r>
              <a:rPr lang="en-US" sz="2000" dirty="0">
                <a:solidFill>
                  <a:schemeClr val="tx2"/>
                </a:solidFill>
              </a:rPr>
              <a:t>U Penn’s dashboard: </a:t>
            </a:r>
            <a:r>
              <a:rPr lang="en-US" sz="2000" dirty="0">
                <a:hlinkClick r:id="rId3"/>
              </a:rPr>
              <a:t>https://coronavirus.upenn.edu/content/dashboard</a:t>
            </a:r>
            <a:endParaRPr lang="en-US" sz="2000" dirty="0"/>
          </a:p>
        </p:txBody>
      </p:sp>
      <p:sp>
        <p:nvSpPr>
          <p:cNvPr id="8" name="TextBox 7">
            <a:extLst>
              <a:ext uri="{FF2B5EF4-FFF2-40B4-BE49-F238E27FC236}">
                <a16:creationId xmlns:a16="http://schemas.microsoft.com/office/drawing/2014/main" id="{F2750A7E-321F-BE4F-B03B-AB9D5BEF1D31}"/>
              </a:ext>
            </a:extLst>
          </p:cNvPr>
          <p:cNvSpPr txBox="1"/>
          <p:nvPr/>
        </p:nvSpPr>
        <p:spPr>
          <a:xfrm>
            <a:off x="463296" y="256250"/>
            <a:ext cx="17994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background</a:t>
            </a:r>
          </a:p>
        </p:txBody>
      </p:sp>
    </p:spTree>
    <p:extLst>
      <p:ext uri="{BB962C8B-B14F-4D97-AF65-F5344CB8AC3E}">
        <p14:creationId xmlns:p14="http://schemas.microsoft.com/office/powerpoint/2010/main" val="1839848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line chart&#10;&#10;Description automatically generated">
            <a:extLst>
              <a:ext uri="{FF2B5EF4-FFF2-40B4-BE49-F238E27FC236}">
                <a16:creationId xmlns:a16="http://schemas.microsoft.com/office/drawing/2014/main" id="{80246880-497C-D245-8B71-D5C8F30AD5A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31024" y="664260"/>
            <a:ext cx="4275815" cy="2594971"/>
          </a:xfrm>
          <a:prstGeom prst="rect">
            <a:avLst/>
          </a:prstGeom>
        </p:spPr>
      </p:pic>
      <p:sp>
        <p:nvSpPr>
          <p:cNvPr id="20" name="Rectangle 1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line chart&#10;&#10;Description automatically generated">
            <a:extLst>
              <a:ext uri="{FF2B5EF4-FFF2-40B4-BE49-F238E27FC236}">
                <a16:creationId xmlns:a16="http://schemas.microsoft.com/office/drawing/2014/main" id="{E7A15040-60F2-024F-A61D-023429DC3FE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670" y="778866"/>
            <a:ext cx="4469130" cy="2480365"/>
          </a:xfrm>
          <a:prstGeom prst="rect">
            <a:avLst/>
          </a:prstGeom>
        </p:spPr>
      </p:pic>
      <p:pic>
        <p:nvPicPr>
          <p:cNvPr id="8" name="Picture 7" descr="Chart, bar chart&#10;&#10;Description automatically generated">
            <a:extLst>
              <a:ext uri="{FF2B5EF4-FFF2-40B4-BE49-F238E27FC236}">
                <a16:creationId xmlns:a16="http://schemas.microsoft.com/office/drawing/2014/main" id="{316C3FD5-C0E1-0847-AD48-57A0BCCF8BE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5338" y="3657600"/>
            <a:ext cx="4420462" cy="2519662"/>
          </a:xfrm>
          <a:prstGeom prst="rect">
            <a:avLst/>
          </a:prstGeom>
        </p:spPr>
      </p:pic>
      <p:sp>
        <p:nvSpPr>
          <p:cNvPr id="5" name="Slide Number Placeholder 4"/>
          <p:cNvSpPr>
            <a:spLocks noGrp="1"/>
          </p:cNvSpPr>
          <p:nvPr>
            <p:ph type="sldNum" sz="quarter" idx="12"/>
          </p:nvPr>
        </p:nvSpPr>
        <p:spPr>
          <a:xfrm>
            <a:off x="6934200" y="6172200"/>
            <a:ext cx="2057400" cy="365125"/>
          </a:xfrm>
        </p:spPr>
        <p:txBody>
          <a:bodyPr vert="horz" lIns="91440" tIns="45720" rIns="91440" bIns="45720" rtlCol="0" anchor="ctr">
            <a:normAutofit/>
          </a:bodyPr>
          <a:lstStyle/>
          <a:p>
            <a:pPr defTabSz="914400">
              <a:spcAft>
                <a:spcPts val="600"/>
              </a:spcAft>
            </a:pPr>
            <a:fld id="{68EE525B-90CE-4B14-91B6-1BFA233CFAA5}" type="slidenum">
              <a:rPr lang="en-US" sz="1200" smtClean="0"/>
              <a:pPr defTabSz="914400">
                <a:spcAft>
                  <a:spcPts val="600"/>
                </a:spcAft>
              </a:pPr>
              <a:t>5</a:t>
            </a:fld>
            <a:endParaRPr lang="en-US" sz="1200"/>
          </a:p>
        </p:txBody>
      </p:sp>
      <p:pic>
        <p:nvPicPr>
          <p:cNvPr id="17" name="Picture 16" descr="Chart, bar chart&#10;&#10;Description automatically generated">
            <a:extLst>
              <a:ext uri="{FF2B5EF4-FFF2-40B4-BE49-F238E27FC236}">
                <a16:creationId xmlns:a16="http://schemas.microsoft.com/office/drawing/2014/main" id="{BCA589C1-7180-3348-89EB-238650598F0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621031" y="3754255"/>
            <a:ext cx="4495800" cy="2413482"/>
          </a:xfrm>
          <a:prstGeom prst="rect">
            <a:avLst/>
          </a:prstGeom>
        </p:spPr>
      </p:pic>
      <p:sp>
        <p:nvSpPr>
          <p:cNvPr id="19" name="Rectangle 18">
            <a:extLst>
              <a:ext uri="{FF2B5EF4-FFF2-40B4-BE49-F238E27FC236}">
                <a16:creationId xmlns:a16="http://schemas.microsoft.com/office/drawing/2014/main" id="{C566C570-4D66-164A-82FE-11DB832FB461}"/>
              </a:ext>
            </a:extLst>
          </p:cNvPr>
          <p:cNvSpPr/>
          <p:nvPr/>
        </p:nvSpPr>
        <p:spPr>
          <a:xfrm>
            <a:off x="2215894" y="325706"/>
            <a:ext cx="6922010" cy="338554"/>
          </a:xfrm>
          <a:prstGeom prst="rect">
            <a:avLst/>
          </a:prstGeom>
          <a:solidFill>
            <a:schemeClr val="bg1"/>
          </a:solidFill>
        </p:spPr>
        <p:txBody>
          <a:bodyPr wrap="square">
            <a:spAutoFit/>
          </a:bodyPr>
          <a:lstStyle/>
          <a:p>
            <a:r>
              <a:rPr lang="en-US" sz="1600" dirty="0">
                <a:solidFill>
                  <a:schemeClr val="tx2"/>
                </a:solidFill>
              </a:rPr>
              <a:t>U Penn’s dashboard: </a:t>
            </a:r>
            <a:r>
              <a:rPr lang="en-US" sz="1600" dirty="0">
                <a:hlinkClick r:id="rId6"/>
              </a:rPr>
              <a:t>https://coronavirus.upenn.edu/content/dashboard</a:t>
            </a:r>
            <a:endParaRPr lang="en-US" sz="1600" dirty="0"/>
          </a:p>
        </p:txBody>
      </p:sp>
      <p:sp>
        <p:nvSpPr>
          <p:cNvPr id="21" name="TextBox 20">
            <a:extLst>
              <a:ext uri="{FF2B5EF4-FFF2-40B4-BE49-F238E27FC236}">
                <a16:creationId xmlns:a16="http://schemas.microsoft.com/office/drawing/2014/main" id="{1E47BFD1-43FE-DE49-8676-54B53D9FF9F8}"/>
              </a:ext>
            </a:extLst>
          </p:cNvPr>
          <p:cNvSpPr txBox="1"/>
          <p:nvPr/>
        </p:nvSpPr>
        <p:spPr>
          <a:xfrm>
            <a:off x="3638008" y="0"/>
            <a:ext cx="1799404" cy="400110"/>
          </a:xfrm>
          <a:prstGeom prst="rect">
            <a:avLst/>
          </a:prstGeom>
          <a:solidFill>
            <a:schemeClr val="bg1"/>
          </a:solidFill>
        </p:spPr>
        <p:txBody>
          <a:bodyPr wrap="square" rtlCol="0">
            <a:spAutoFit/>
          </a:bodyPr>
          <a:lstStyle/>
          <a:p>
            <a:pPr algn="ctr"/>
            <a:r>
              <a:rPr lang="en-US" sz="2000" dirty="0">
                <a:solidFill>
                  <a:schemeClr val="bg1"/>
                </a:solidFill>
                <a:latin typeface="Copperplate" panose="02000504000000020004" pitchFamily="2" charset="77"/>
              </a:rPr>
              <a:t>background</a:t>
            </a:r>
          </a:p>
        </p:txBody>
      </p:sp>
      <p:sp>
        <p:nvSpPr>
          <p:cNvPr id="23" name="TextBox 22">
            <a:extLst>
              <a:ext uri="{FF2B5EF4-FFF2-40B4-BE49-F238E27FC236}">
                <a16:creationId xmlns:a16="http://schemas.microsoft.com/office/drawing/2014/main" id="{8E7171CC-A90C-364D-A3EB-ABE6337EF37B}"/>
              </a:ext>
            </a:extLst>
          </p:cNvPr>
          <p:cNvSpPr txBox="1"/>
          <p:nvPr/>
        </p:nvSpPr>
        <p:spPr>
          <a:xfrm>
            <a:off x="463296" y="256250"/>
            <a:ext cx="17994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background</a:t>
            </a:r>
          </a:p>
        </p:txBody>
      </p:sp>
    </p:spTree>
    <p:extLst>
      <p:ext uri="{BB962C8B-B14F-4D97-AF65-F5344CB8AC3E}">
        <p14:creationId xmlns:p14="http://schemas.microsoft.com/office/powerpoint/2010/main" val="195224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406" y="231829"/>
            <a:ext cx="5947086" cy="507831"/>
          </a:xfrm>
        </p:spPr>
        <p:txBody>
          <a:bodyPr/>
          <a:lstStyle/>
          <a:p>
            <a:r>
              <a:rPr lang="en-US" dirty="0"/>
              <a:t>Variation in Dashboards</a:t>
            </a:r>
          </a:p>
        </p:txBody>
      </p:sp>
      <p:sp>
        <p:nvSpPr>
          <p:cNvPr id="3" name="Content Placeholder 2"/>
          <p:cNvSpPr>
            <a:spLocks noGrp="1"/>
          </p:cNvSpPr>
          <p:nvPr>
            <p:ph idx="1"/>
          </p:nvPr>
        </p:nvSpPr>
        <p:spPr>
          <a:xfrm>
            <a:off x="422586" y="762000"/>
            <a:ext cx="8264214" cy="3458265"/>
          </a:xfrm>
        </p:spPr>
        <p:txBody>
          <a:bodyPr>
            <a:normAutofit/>
          </a:bodyPr>
          <a:lstStyle/>
          <a:p>
            <a:pPr marL="342900" indent="-342900">
              <a:buFont typeface="Arial" panose="020B0604020202020204" pitchFamily="34" charset="0"/>
              <a:buChar char="•"/>
            </a:pPr>
            <a:r>
              <a:rPr lang="en-US" sz="2000" dirty="0"/>
              <a:t>Large variation in the information content and quality of disclosure in these covid dashboards across universities</a:t>
            </a:r>
          </a:p>
          <a:p>
            <a:pPr marL="342900" indent="-342900">
              <a:buFont typeface="Arial" panose="020B0604020202020204" pitchFamily="34" charset="0"/>
              <a:buChar char="•"/>
            </a:pPr>
            <a:r>
              <a:rPr lang="en-US" sz="2000" dirty="0"/>
              <a:t>U Penn’s dashboard is quite extensive, but some universities have dashboards with very limited information (or may not possess a dashboard at all)</a:t>
            </a:r>
          </a:p>
          <a:p>
            <a:pPr marL="342900" indent="-342900">
              <a:buFont typeface="Arial" panose="020B0604020202020204" pitchFamily="34" charset="0"/>
              <a:buChar char="•"/>
            </a:pPr>
            <a:r>
              <a:rPr lang="en-US" sz="2000" dirty="0"/>
              <a:t>Columbus State University’s (GA) dashboard: </a:t>
            </a:r>
            <a:r>
              <a:rPr lang="en-US" sz="2000" dirty="0">
                <a:hlinkClick r:id="rId2"/>
              </a:rPr>
              <a:t>https://www.columbusstate.edu/covid/self-report-tracking.php</a:t>
            </a:r>
            <a:endParaRPr lang="en-US" sz="2000" dirty="0"/>
          </a:p>
          <a:p>
            <a:pPr marL="342900" indent="-342900">
              <a:buFont typeface="Arial" panose="020B0604020202020204" pitchFamily="34" charset="0"/>
              <a:buChar char="•"/>
            </a:pPr>
            <a:endParaRPr lang="en-US" sz="2000" dirty="0"/>
          </a:p>
        </p:txBody>
      </p:sp>
      <p:sp>
        <p:nvSpPr>
          <p:cNvPr id="5" name="Slide Number Placeholder 4"/>
          <p:cNvSpPr>
            <a:spLocks noGrp="1"/>
          </p:cNvSpPr>
          <p:nvPr>
            <p:ph type="sldNum" sz="quarter" idx="12"/>
          </p:nvPr>
        </p:nvSpPr>
        <p:spPr/>
        <p:txBody>
          <a:bodyPr/>
          <a:lstStyle/>
          <a:p>
            <a:fld id="{68EE525B-90CE-4B14-91B6-1BFA233CFAA5}" type="slidenum">
              <a:rPr lang="en-US" smtClean="0"/>
              <a:t>6</a:t>
            </a:fld>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1A5B7BE8-DC74-1B4B-A59B-F3306B9363AF}"/>
              </a:ext>
            </a:extLst>
          </p:cNvPr>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882795" y="3581400"/>
            <a:ext cx="7378409" cy="2816880"/>
          </a:xfrm>
          <a:prstGeom prst="rect">
            <a:avLst/>
          </a:prstGeom>
        </p:spPr>
      </p:pic>
      <p:sp>
        <p:nvSpPr>
          <p:cNvPr id="8" name="TextBox 7">
            <a:extLst>
              <a:ext uri="{FF2B5EF4-FFF2-40B4-BE49-F238E27FC236}">
                <a16:creationId xmlns:a16="http://schemas.microsoft.com/office/drawing/2014/main" id="{95FED7FF-3FD0-EC44-8895-07003431FF67}"/>
              </a:ext>
            </a:extLst>
          </p:cNvPr>
          <p:cNvSpPr txBox="1"/>
          <p:nvPr/>
        </p:nvSpPr>
        <p:spPr>
          <a:xfrm>
            <a:off x="463296" y="256250"/>
            <a:ext cx="17994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background</a:t>
            </a:r>
          </a:p>
        </p:txBody>
      </p:sp>
    </p:spTree>
    <p:extLst>
      <p:ext uri="{BB962C8B-B14F-4D97-AF65-F5344CB8AC3E}">
        <p14:creationId xmlns:p14="http://schemas.microsoft.com/office/powerpoint/2010/main" val="69456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245939"/>
            <a:ext cx="4735610" cy="966330"/>
          </a:xfrm>
        </p:spPr>
        <p:txBody>
          <a:bodyPr>
            <a:normAutofit/>
          </a:bodyPr>
          <a:lstStyle/>
          <a:p>
            <a:r>
              <a:rPr lang="en-US" dirty="0"/>
              <a:t>Research Questions</a:t>
            </a:r>
          </a:p>
        </p:txBody>
      </p:sp>
      <p:sp>
        <p:nvSpPr>
          <p:cNvPr id="3" name="Content Placeholder 2"/>
          <p:cNvSpPr>
            <a:spLocks noGrp="1"/>
          </p:cNvSpPr>
          <p:nvPr>
            <p:ph idx="1"/>
          </p:nvPr>
        </p:nvSpPr>
        <p:spPr>
          <a:xfrm>
            <a:off x="609599" y="1691322"/>
            <a:ext cx="5519967" cy="3348847"/>
          </a:xfrm>
        </p:spPr>
        <p:txBody>
          <a:bodyPr anchor="ctr">
            <a:normAutofit/>
          </a:bodyPr>
          <a:lstStyle/>
          <a:p>
            <a:pPr marL="457200" indent="-457200">
              <a:buAutoNum type="arabicParenR"/>
            </a:pPr>
            <a:r>
              <a:rPr lang="en-US" sz="2000" dirty="0"/>
              <a:t>How do changes made to university covid dashboards affect the spread of covid-19 in the surrounding county?</a:t>
            </a:r>
            <a:br>
              <a:rPr lang="en-US" sz="2000" dirty="0"/>
            </a:br>
            <a:r>
              <a:rPr lang="en-US" sz="2000" dirty="0">
                <a:solidFill>
                  <a:schemeClr val="accent4"/>
                </a:solidFill>
                <a:sym typeface="Wingdings" pitchFamily="2" charset="2"/>
              </a:rPr>
              <a:t></a:t>
            </a:r>
            <a:r>
              <a:rPr lang="en-US" sz="2000" dirty="0"/>
              <a:t> </a:t>
            </a:r>
            <a:r>
              <a:rPr lang="en-US" sz="2000" dirty="0">
                <a:solidFill>
                  <a:schemeClr val="accent4"/>
                </a:solidFill>
              </a:rPr>
              <a:t>Event study</a:t>
            </a:r>
          </a:p>
          <a:p>
            <a:pPr marL="457200" indent="-457200">
              <a:buFont typeface="Arial" panose="020B0604020202020204" pitchFamily="34" charset="0"/>
              <a:buAutoNum type="arabicParenR"/>
            </a:pPr>
            <a:r>
              <a:rPr lang="en-US" sz="2000" dirty="0"/>
              <a:t>Do universities that track cases on covid dashboards do better (i.e. have fewer cases) than universities that do not once the Fall 2020 semester begins?</a:t>
            </a:r>
            <a:br>
              <a:rPr lang="en-US" sz="2000" dirty="0"/>
            </a:br>
            <a:r>
              <a:rPr lang="en-US" sz="2000" dirty="0">
                <a:solidFill>
                  <a:schemeClr val="accent4"/>
                </a:solidFill>
                <a:sym typeface="Wingdings" pitchFamily="2" charset="2"/>
              </a:rPr>
              <a:t></a:t>
            </a:r>
            <a:r>
              <a:rPr lang="en-US" sz="2000" dirty="0"/>
              <a:t> </a:t>
            </a:r>
            <a:r>
              <a:rPr lang="en-US" sz="2000" dirty="0">
                <a:solidFill>
                  <a:schemeClr val="accent4"/>
                </a:solidFill>
              </a:rPr>
              <a:t>Difference in differences</a:t>
            </a:r>
            <a:endParaRPr lang="en-US" sz="2000" dirty="0"/>
          </a:p>
        </p:txBody>
      </p:sp>
      <p:sp>
        <p:nvSpPr>
          <p:cNvPr id="14" name="Rectangle 1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descr="A lightbulb">
            <a:extLst>
              <a:ext uri="{FF2B5EF4-FFF2-40B4-BE49-F238E27FC236}">
                <a16:creationId xmlns:a16="http://schemas.microsoft.com/office/drawing/2014/main" id="{838F6770-219E-0846-8532-C7FA37EE5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7093" y="2007093"/>
            <a:ext cx="2717307" cy="2717307"/>
          </a:xfrm>
          <a:prstGeom prst="rect">
            <a:avLst/>
          </a:prstGeom>
        </p:spPr>
      </p:pic>
      <p:sp>
        <p:nvSpPr>
          <p:cNvPr id="5" name="Slide Number Placeholder 4"/>
          <p:cNvSpPr>
            <a:spLocks noGrp="1"/>
          </p:cNvSpPr>
          <p:nvPr>
            <p:ph type="sldNum" sz="quarter" idx="12"/>
          </p:nvPr>
        </p:nvSpPr>
        <p:spPr>
          <a:xfrm>
            <a:off x="7576075" y="6415760"/>
            <a:ext cx="759278" cy="273844"/>
          </a:xfrm>
        </p:spPr>
        <p:txBody>
          <a:bodyPr>
            <a:normAutofit/>
          </a:bodyPr>
          <a:lstStyle/>
          <a:p>
            <a:pPr>
              <a:spcAft>
                <a:spcPts val="600"/>
              </a:spcAft>
            </a:pPr>
            <a:fld id="{68EE525B-90CE-4B14-91B6-1BFA233CFAA5}" type="slidenum">
              <a:rPr lang="en-US" sz="920">
                <a:solidFill>
                  <a:srgbClr val="FFFFFF"/>
                </a:solidFill>
              </a:rPr>
              <a:pPr>
                <a:spcAft>
                  <a:spcPts val="600"/>
                </a:spcAft>
              </a:pPr>
              <a:t>7</a:t>
            </a:fld>
            <a:endParaRPr lang="en-US" sz="920">
              <a:solidFill>
                <a:srgbClr val="FFFFFF"/>
              </a:solidFill>
            </a:endParaRPr>
          </a:p>
        </p:txBody>
      </p:sp>
      <p:sp>
        <p:nvSpPr>
          <p:cNvPr id="11" name="TextBox 10">
            <a:extLst>
              <a:ext uri="{FF2B5EF4-FFF2-40B4-BE49-F238E27FC236}">
                <a16:creationId xmlns:a16="http://schemas.microsoft.com/office/drawing/2014/main" id="{FBFD8ADB-EAF2-EB48-BA81-E33137F08C03}"/>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goal</a:t>
            </a:r>
          </a:p>
        </p:txBody>
      </p:sp>
    </p:spTree>
    <p:extLst>
      <p:ext uri="{BB962C8B-B14F-4D97-AF65-F5344CB8AC3E}">
        <p14:creationId xmlns:p14="http://schemas.microsoft.com/office/powerpoint/2010/main" val="116748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599"/>
            <a:ext cx="6080435" cy="507831"/>
          </a:xfrm>
        </p:spPr>
        <p:txBody>
          <a:bodyPr/>
          <a:lstStyle/>
          <a:p>
            <a:r>
              <a:rPr lang="en-US" dirty="0"/>
              <a:t>Our Datasets</a:t>
            </a:r>
          </a:p>
        </p:txBody>
      </p:sp>
      <p:sp>
        <p:nvSpPr>
          <p:cNvPr id="3" name="Content Placeholder 2"/>
          <p:cNvSpPr>
            <a:spLocks noGrp="1"/>
          </p:cNvSpPr>
          <p:nvPr>
            <p:ph idx="1"/>
          </p:nvPr>
        </p:nvSpPr>
        <p:spPr>
          <a:xfrm>
            <a:off x="422586" y="1321491"/>
            <a:ext cx="8492814" cy="1726509"/>
          </a:xfrm>
        </p:spPr>
        <p:txBody>
          <a:bodyPr>
            <a:normAutofit/>
          </a:bodyPr>
          <a:lstStyle/>
          <a:p>
            <a:pPr marL="342900" indent="-342900">
              <a:buFont typeface="Arial" panose="020B0604020202020204" pitchFamily="34" charset="0"/>
              <a:buChar char="•"/>
            </a:pPr>
            <a:r>
              <a:rPr lang="en-US" sz="2000" dirty="0"/>
              <a:t>List of 598 U.S. universities conducting operations in person or using a hybrid model during Fall 2020 indicating the county in which it resides and the school’s </a:t>
            </a:r>
            <a:r>
              <a:rPr lang="en-US" sz="2000" dirty="0" err="1"/>
              <a:t>covid</a:t>
            </a:r>
            <a:r>
              <a:rPr lang="en-US" sz="2000" dirty="0"/>
              <a:t> plan </a:t>
            </a:r>
            <a:r>
              <a:rPr lang="en-US" sz="2000" dirty="0">
                <a:solidFill>
                  <a:schemeClr val="accent4"/>
                </a:solidFill>
              </a:rPr>
              <a:t>||</a:t>
            </a:r>
            <a:r>
              <a:rPr lang="en-US" sz="2000" dirty="0"/>
              <a:t> </a:t>
            </a:r>
            <a:r>
              <a:rPr lang="en-US" sz="2000" dirty="0">
                <a:solidFill>
                  <a:schemeClr val="accent4"/>
                </a:solidFill>
              </a:rPr>
              <a:t>Source: College Crisis Initiative</a:t>
            </a:r>
          </a:p>
        </p:txBody>
      </p:sp>
      <p:sp>
        <p:nvSpPr>
          <p:cNvPr id="5" name="Slide Number Placeholder 4"/>
          <p:cNvSpPr>
            <a:spLocks noGrp="1"/>
          </p:cNvSpPr>
          <p:nvPr>
            <p:ph type="sldNum" sz="quarter" idx="12"/>
          </p:nvPr>
        </p:nvSpPr>
        <p:spPr/>
        <p:txBody>
          <a:bodyPr/>
          <a:lstStyle/>
          <a:p>
            <a:fld id="{68EE525B-90CE-4B14-91B6-1BFA233CFAA5}" type="slidenum">
              <a:rPr lang="en-US" smtClean="0"/>
              <a:t>8</a:t>
            </a:fld>
            <a:endParaRPr lang="en-US"/>
          </a:p>
        </p:txBody>
      </p:sp>
      <p:sp>
        <p:nvSpPr>
          <p:cNvPr id="8" name="TextBox 7">
            <a:extLst>
              <a:ext uri="{FF2B5EF4-FFF2-40B4-BE49-F238E27FC236}">
                <a16:creationId xmlns:a16="http://schemas.microsoft.com/office/drawing/2014/main" id="{5647EE16-9A30-3C46-B4A0-586B7A182181}"/>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data</a:t>
            </a:r>
          </a:p>
        </p:txBody>
      </p:sp>
      <p:graphicFrame>
        <p:nvGraphicFramePr>
          <p:cNvPr id="4" name="Chart 3">
            <a:extLst>
              <a:ext uri="{FF2B5EF4-FFF2-40B4-BE49-F238E27FC236}">
                <a16:creationId xmlns:a16="http://schemas.microsoft.com/office/drawing/2014/main" id="{83CF6405-A8D1-A34B-A548-DEE17E94E785}"/>
              </a:ext>
            </a:extLst>
          </p:cNvPr>
          <p:cNvGraphicFramePr/>
          <p:nvPr>
            <p:extLst>
              <p:ext uri="{D42A27DB-BD31-4B8C-83A1-F6EECF244321}">
                <p14:modId xmlns:p14="http://schemas.microsoft.com/office/powerpoint/2010/main" val="3750694318"/>
              </p:ext>
            </p:extLst>
          </p:nvPr>
        </p:nvGraphicFramePr>
        <p:xfrm>
          <a:off x="-609600" y="2438400"/>
          <a:ext cx="6314390" cy="40797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8D5CB69-6E2D-7F49-AA11-A549B90F780D}"/>
              </a:ext>
            </a:extLst>
          </p:cNvPr>
          <p:cNvGraphicFramePr/>
          <p:nvPr>
            <p:extLst>
              <p:ext uri="{D42A27DB-BD31-4B8C-83A1-F6EECF244321}">
                <p14:modId xmlns:p14="http://schemas.microsoft.com/office/powerpoint/2010/main" val="1167401538"/>
              </p:ext>
            </p:extLst>
          </p:nvPr>
        </p:nvGraphicFramePr>
        <p:xfrm>
          <a:off x="3515410" y="2510928"/>
          <a:ext cx="6314390" cy="40797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7642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599"/>
            <a:ext cx="6080435" cy="507831"/>
          </a:xfrm>
        </p:spPr>
        <p:txBody>
          <a:bodyPr/>
          <a:lstStyle/>
          <a:p>
            <a:r>
              <a:rPr lang="en-US" dirty="0"/>
              <a:t>Our Datasets</a:t>
            </a:r>
          </a:p>
        </p:txBody>
      </p:sp>
      <p:sp>
        <p:nvSpPr>
          <p:cNvPr id="3" name="Content Placeholder 2"/>
          <p:cNvSpPr>
            <a:spLocks noGrp="1"/>
          </p:cNvSpPr>
          <p:nvPr>
            <p:ph idx="1"/>
          </p:nvPr>
        </p:nvSpPr>
        <p:spPr>
          <a:xfrm>
            <a:off x="422586" y="1321491"/>
            <a:ext cx="8492814" cy="4241110"/>
          </a:xfrm>
        </p:spPr>
        <p:txBody>
          <a:bodyPr>
            <a:normAutofit/>
          </a:bodyPr>
          <a:lstStyle/>
          <a:p>
            <a:pPr marL="342900" indent="-342900">
              <a:buFont typeface="Arial" panose="020B0604020202020204" pitchFamily="34" charset="0"/>
              <a:buChar char="•"/>
            </a:pPr>
            <a:r>
              <a:rPr lang="en-US" sz="2000" dirty="0"/>
              <a:t>Website URLs of the online covid dashboards for each university</a:t>
            </a:r>
            <a:br>
              <a:rPr lang="en-US" sz="2000" dirty="0"/>
            </a:br>
            <a:r>
              <a:rPr lang="en-US" sz="2000" dirty="0"/>
              <a:t>(if applicable) </a:t>
            </a:r>
            <a:r>
              <a:rPr lang="en-US" sz="2000" dirty="0">
                <a:solidFill>
                  <a:schemeClr val="accent4"/>
                </a:solidFill>
              </a:rPr>
              <a:t>||</a:t>
            </a:r>
            <a:r>
              <a:rPr lang="en-US" sz="2000" dirty="0"/>
              <a:t> </a:t>
            </a:r>
            <a:r>
              <a:rPr lang="en-US" sz="2000" dirty="0">
                <a:solidFill>
                  <a:schemeClr val="accent4"/>
                </a:solidFill>
              </a:rPr>
              <a:t>Source: Hand collected</a:t>
            </a:r>
          </a:p>
          <a:p>
            <a:pPr marL="342900" indent="-342900">
              <a:buFont typeface="Arial" panose="020B0604020202020204" pitchFamily="34" charset="0"/>
              <a:buChar char="•"/>
            </a:pPr>
            <a:r>
              <a:rPr lang="en-US" sz="2000" dirty="0"/>
              <a:t>Date instruction began in Fall 2020 for each university conducting operations in-person </a:t>
            </a:r>
            <a:r>
              <a:rPr lang="en-US" sz="2000" dirty="0">
                <a:solidFill>
                  <a:schemeClr val="accent4"/>
                </a:solidFill>
              </a:rPr>
              <a:t>||</a:t>
            </a:r>
            <a:r>
              <a:rPr lang="en-US" sz="2000" dirty="0"/>
              <a:t> </a:t>
            </a:r>
            <a:r>
              <a:rPr lang="en-US" sz="2000" dirty="0">
                <a:solidFill>
                  <a:schemeClr val="accent4"/>
                </a:solidFill>
              </a:rPr>
              <a:t>Source: Hand collected</a:t>
            </a:r>
            <a:endParaRPr lang="en-US" sz="2000" dirty="0"/>
          </a:p>
          <a:p>
            <a:pPr marL="342900" indent="-342900">
              <a:buFont typeface="Arial" panose="020B0604020202020204" pitchFamily="34" charset="0"/>
              <a:buChar char="•"/>
            </a:pPr>
            <a:r>
              <a:rPr lang="en-US" sz="2000" dirty="0"/>
              <a:t>U.S. daily covid cases by county for the period June 1, 2020 to November 24, 2020 </a:t>
            </a:r>
            <a:r>
              <a:rPr lang="en-US" sz="2000" dirty="0">
                <a:solidFill>
                  <a:schemeClr val="accent4"/>
                </a:solidFill>
              </a:rPr>
              <a:t>||</a:t>
            </a:r>
            <a:r>
              <a:rPr lang="en-US" sz="2000" dirty="0"/>
              <a:t> </a:t>
            </a:r>
            <a:r>
              <a:rPr lang="en-US" sz="2000" dirty="0">
                <a:solidFill>
                  <a:schemeClr val="accent4"/>
                </a:solidFill>
              </a:rPr>
              <a:t>Source: New York Times</a:t>
            </a:r>
          </a:p>
          <a:p>
            <a:pPr marL="342900" indent="-342900">
              <a:buFont typeface="Arial" panose="020B0604020202020204" pitchFamily="34" charset="0"/>
              <a:buChar char="•"/>
            </a:pPr>
            <a:r>
              <a:rPr lang="en-US" sz="2000" dirty="0"/>
              <a:t>University-specific attributes as of Fall 2019 (e.g., graduation rate, enrollment, school type) </a:t>
            </a:r>
            <a:r>
              <a:rPr lang="en-US" sz="2000" dirty="0">
                <a:solidFill>
                  <a:schemeClr val="accent4"/>
                </a:solidFill>
              </a:rPr>
              <a:t>||</a:t>
            </a:r>
            <a:r>
              <a:rPr lang="en-US" sz="2000" dirty="0"/>
              <a:t> </a:t>
            </a:r>
            <a:r>
              <a:rPr lang="en-US" sz="2000" dirty="0">
                <a:solidFill>
                  <a:schemeClr val="accent4"/>
                </a:solidFill>
              </a:rPr>
              <a:t>Source: IPEDS</a:t>
            </a:r>
          </a:p>
        </p:txBody>
      </p:sp>
      <p:sp>
        <p:nvSpPr>
          <p:cNvPr id="5" name="Slide Number Placeholder 4"/>
          <p:cNvSpPr>
            <a:spLocks noGrp="1"/>
          </p:cNvSpPr>
          <p:nvPr>
            <p:ph type="sldNum" sz="quarter" idx="12"/>
          </p:nvPr>
        </p:nvSpPr>
        <p:spPr/>
        <p:txBody>
          <a:bodyPr/>
          <a:lstStyle/>
          <a:p>
            <a:fld id="{68EE525B-90CE-4B14-91B6-1BFA233CFAA5}" type="slidenum">
              <a:rPr lang="en-US" smtClean="0"/>
              <a:t>9</a:t>
            </a:fld>
            <a:endParaRPr lang="en-US"/>
          </a:p>
        </p:txBody>
      </p:sp>
      <p:sp>
        <p:nvSpPr>
          <p:cNvPr id="8" name="TextBox 7">
            <a:extLst>
              <a:ext uri="{FF2B5EF4-FFF2-40B4-BE49-F238E27FC236}">
                <a16:creationId xmlns:a16="http://schemas.microsoft.com/office/drawing/2014/main" id="{5647EE16-9A30-3C46-B4A0-586B7A182181}"/>
              </a:ext>
            </a:extLst>
          </p:cNvPr>
          <p:cNvSpPr txBox="1"/>
          <p:nvPr/>
        </p:nvSpPr>
        <p:spPr>
          <a:xfrm>
            <a:off x="463296" y="260121"/>
            <a:ext cx="1441704" cy="400110"/>
          </a:xfrm>
          <a:prstGeom prst="rect">
            <a:avLst/>
          </a:prstGeom>
          <a:solidFill>
            <a:schemeClr val="tx2"/>
          </a:solidFill>
        </p:spPr>
        <p:txBody>
          <a:bodyPr wrap="square" rtlCol="0">
            <a:spAutoFit/>
          </a:bodyPr>
          <a:lstStyle/>
          <a:p>
            <a:pPr algn="ctr"/>
            <a:r>
              <a:rPr lang="en-US" sz="2000" dirty="0">
                <a:solidFill>
                  <a:schemeClr val="bg1"/>
                </a:solidFill>
                <a:latin typeface="Copperplate" panose="02000504000000020004" pitchFamily="2" charset="77"/>
              </a:rPr>
              <a:t>data</a:t>
            </a:r>
          </a:p>
        </p:txBody>
      </p:sp>
    </p:spTree>
    <p:extLst>
      <p:ext uri="{BB962C8B-B14F-4D97-AF65-F5344CB8AC3E}">
        <p14:creationId xmlns:p14="http://schemas.microsoft.com/office/powerpoint/2010/main" val="974012394"/>
      </p:ext>
    </p:extLst>
  </p:cSld>
  <p:clrMapOvr>
    <a:masterClrMapping/>
  </p:clrMapOvr>
</p:sld>
</file>

<file path=ppt/theme/theme1.xml><?xml version="1.0" encoding="utf-8"?>
<a:theme xmlns:a="http://schemas.openxmlformats.org/drawingml/2006/main" name="Wharton 2016 4:3">
  <a:themeElements>
    <a:clrScheme name="Wharton 2016">
      <a:dk1>
        <a:srgbClr val="2D2C41"/>
      </a:dk1>
      <a:lt1>
        <a:srgbClr val="FFFFFF"/>
      </a:lt1>
      <a:dk2>
        <a:srgbClr val="004785"/>
      </a:dk2>
      <a:lt2>
        <a:srgbClr val="EEEDEA"/>
      </a:lt2>
      <a:accent1>
        <a:srgbClr val="004785"/>
      </a:accent1>
      <a:accent2>
        <a:srgbClr val="A90533"/>
      </a:accent2>
      <a:accent3>
        <a:srgbClr val="026CB5"/>
      </a:accent3>
      <a:accent4>
        <a:srgbClr val="06AAFC"/>
      </a:accent4>
      <a:accent5>
        <a:srgbClr val="96227D"/>
      </a:accent5>
      <a:accent6>
        <a:srgbClr val="D7BC6A"/>
      </a:accent6>
      <a:hlink>
        <a:srgbClr val="06AAFC"/>
      </a:hlink>
      <a:folHlink>
        <a:srgbClr val="06AAFC"/>
      </a:folHlink>
    </a:clrScheme>
    <a:fontScheme name="Wharton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knowledge_master1-3_theme</Template>
  <TotalTime>10252</TotalTime>
  <Words>1467</Words>
  <Application>Microsoft Macintosh PowerPoint</Application>
  <PresentationFormat>On-screen Show (4:3)</PresentationFormat>
  <Paragraphs>149</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Copperplate</vt:lpstr>
      <vt:lpstr>Garamond</vt:lpstr>
      <vt:lpstr>Wingdings</vt:lpstr>
      <vt:lpstr>Wharton 2016 4:3</vt:lpstr>
      <vt:lpstr>Impact of Universities’ Online Covid-19 Dashboards on County Covid Cases</vt:lpstr>
      <vt:lpstr>Presentation Outline</vt:lpstr>
      <vt:lpstr>Covid-19’s Effect on Universities</vt:lpstr>
      <vt:lpstr>University Covid Dashboards</vt:lpstr>
      <vt:lpstr>PowerPoint Presentation</vt:lpstr>
      <vt:lpstr>Variation in Dashboards</vt:lpstr>
      <vt:lpstr>Research Questions</vt:lpstr>
      <vt:lpstr>Our Datasets</vt:lpstr>
      <vt:lpstr>Our Datasets</vt:lpstr>
      <vt:lpstr>Logit Model</vt:lpstr>
      <vt:lpstr>Measuring Changes Made to Dashboards</vt:lpstr>
      <vt:lpstr>Measuring Changes Made to Dashboards</vt:lpstr>
      <vt:lpstr>7- and 14-Day Event Study</vt:lpstr>
      <vt:lpstr>7- and 14-Day Event Study</vt:lpstr>
      <vt:lpstr>PowerPoint Presentation</vt:lpstr>
      <vt:lpstr>PowerPoint Presentation</vt:lpstr>
      <vt:lpstr>PowerPoint Presentation</vt:lpstr>
      <vt:lpstr>PowerPoint Presentation</vt:lpstr>
      <vt:lpstr>PowerPoint Presentation</vt:lpstr>
    </vt:vector>
  </TitlesOfParts>
  <Company>The Wharton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tranac</dc:creator>
  <cp:lastModifiedBy>Microsoft Office User</cp:lastModifiedBy>
  <cp:revision>557</cp:revision>
  <cp:lastPrinted>2012-04-12T19:17:32Z</cp:lastPrinted>
  <dcterms:created xsi:type="dcterms:W3CDTF">2012-04-03T15:29:58Z</dcterms:created>
  <dcterms:modified xsi:type="dcterms:W3CDTF">2021-04-29T14:08:30Z</dcterms:modified>
</cp:coreProperties>
</file>